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258" r:id="rId4"/>
    <p:sldId id="259" r:id="rId5"/>
    <p:sldId id="260" r:id="rId6"/>
    <p:sldId id="261" r:id="rId7"/>
    <p:sldId id="262" r:id="rId8"/>
    <p:sldId id="296" r:id="rId9"/>
    <p:sldId id="297" r:id="rId10"/>
    <p:sldId id="295" r:id="rId11"/>
    <p:sldId id="263" r:id="rId12"/>
    <p:sldId id="264" r:id="rId13"/>
    <p:sldId id="265" r:id="rId14"/>
    <p:sldId id="266" r:id="rId15"/>
    <p:sldId id="267" r:id="rId16"/>
    <p:sldId id="268" r:id="rId17"/>
    <p:sldId id="269" r:id="rId18"/>
    <p:sldId id="292" r:id="rId19"/>
    <p:sldId id="298" r:id="rId20"/>
    <p:sldId id="293" r:id="rId21"/>
    <p:sldId id="294" r:id="rId22"/>
    <p:sldId id="270" r:id="rId23"/>
    <p:sldId id="271" r:id="rId24"/>
    <p:sldId id="274" r:id="rId25"/>
    <p:sldId id="272" r:id="rId26"/>
    <p:sldId id="273" r:id="rId27"/>
    <p:sldId id="275" r:id="rId28"/>
    <p:sldId id="290" r:id="rId29"/>
    <p:sldId id="289" r:id="rId30"/>
    <p:sldId id="276" r:id="rId31"/>
    <p:sldId id="277" r:id="rId32"/>
    <p:sldId id="278" r:id="rId33"/>
    <p:sldId id="279" r:id="rId34"/>
    <p:sldId id="280" r:id="rId35"/>
    <p:sldId id="281" r:id="rId36"/>
    <p:sldId id="282" r:id="rId37"/>
    <p:sldId id="283" r:id="rId38"/>
    <p:sldId id="284" r:id="rId39"/>
    <p:sldId id="286" r:id="rId40"/>
    <p:sldId id="285" r:id="rId41"/>
    <p:sldId id="291" r:id="rId42"/>
    <p:sldId id="288" r:id="rId43"/>
    <p:sldId id="28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p15:clr>
            <a:srgbClr val="A4A3A4"/>
          </p15:clr>
        </p15:guide>
        <p15:guide id="2" pos="28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showGuides="1">
      <p:cViewPr varScale="1">
        <p:scale>
          <a:sx n="92" d="100"/>
          <a:sy n="92" d="100"/>
        </p:scale>
        <p:origin x="-786" y="-102"/>
      </p:cViewPr>
      <p:guideLst>
        <p:guide orient="horz" pos="2184"/>
        <p:guide pos="288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a:solidFill>
                  <a:srgbClr val="FF3300"/>
                </a:solidFill>
                <a:latin typeface="Arial" charset="0"/>
              </a:rPr>
              <a:t>© 2014 Pearson Education, Inc.</a:t>
            </a:r>
          </a:p>
          <a:p>
            <a:pPr eaLnBrk="1" hangingPunct="1">
              <a:spcBef>
                <a:spcPct val="50000"/>
              </a:spcBef>
            </a:pPr>
            <a:r>
              <a:rPr lang="en-US" sz="1800" b="1" dirty="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a:latin typeface="+mj-lt"/>
                <a:cs typeface="Times New Roman"/>
              </a:rPr>
              <a:t>Lecture </a:t>
            </a:r>
            <a:r>
              <a:rPr lang="en-US" sz="2400" b="1" dirty="0" err="1">
                <a:latin typeface="Arial"/>
                <a:cs typeface="Arial"/>
              </a:rPr>
              <a:t>PowerPoints</a:t>
            </a:r>
            <a:r>
              <a:rPr lang="en-US" sz="2400" b="1" dirty="0">
                <a:latin typeface="Arial"/>
                <a:cs typeface="Arial"/>
              </a:rPr>
              <a:t/>
            </a:r>
            <a:br>
              <a:rPr lang="en-US" sz="2400" b="1" dirty="0">
                <a:latin typeface="Arial"/>
                <a:cs typeface="Arial"/>
              </a:rPr>
            </a:br>
            <a:r>
              <a:rPr lang="en-US" sz="2400" b="1" dirty="0">
                <a:latin typeface="Arial"/>
                <a:cs typeface="Arial"/>
              </a:rPr>
              <a:t/>
            </a:r>
            <a:br>
              <a:rPr lang="en-US" sz="2400" b="1" dirty="0">
                <a:latin typeface="Arial"/>
                <a:cs typeface="Arial"/>
              </a:rPr>
            </a:br>
            <a:r>
              <a:rPr lang="en-US" sz="2400" b="1" dirty="0">
                <a:latin typeface="Arial"/>
                <a:cs typeface="Arial"/>
              </a:rPr>
              <a:t>Chapter 5</a:t>
            </a:r>
            <a:br>
              <a:rPr lang="en-US" sz="2400" b="1" dirty="0">
                <a:latin typeface="Arial"/>
                <a:cs typeface="Arial"/>
              </a:rPr>
            </a:br>
            <a:r>
              <a:rPr lang="en-US" sz="2400" b="1" i="1" dirty="0">
                <a:latin typeface="Arial"/>
                <a:cs typeface="Arial"/>
              </a:rPr>
              <a:t>Physics: Principles with Applications, 7</a:t>
            </a:r>
            <a:r>
              <a:rPr lang="en-US" sz="2400" b="1" i="1" baseline="30000" dirty="0">
                <a:latin typeface="Arial"/>
                <a:cs typeface="Arial"/>
              </a:rPr>
              <a:t>th </a:t>
            </a:r>
            <a:r>
              <a:rPr lang="en-US" sz="2400" b="1" i="1" dirty="0">
                <a:latin typeface="Arial"/>
                <a:cs typeface="Arial"/>
              </a:rPr>
              <a:t>edition</a:t>
            </a:r>
            <a:br>
              <a:rPr lang="en-US" sz="2400" b="1" i="1" dirty="0">
                <a:latin typeface="Arial"/>
                <a:cs typeface="Arial"/>
              </a:rPr>
            </a:br>
            <a:r>
              <a:rPr lang="en-US" sz="2400" b="1" dirty="0" err="1">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 2014 Pearson Education, Inc.</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a:t>Click to edit Master title style</a:t>
            </a:r>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a:t>© 2014 Pearson Education, Inc.</a:t>
            </a:r>
            <a:endParaRPr lang="en-US" dirty="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 2014 Pearson Education, Inc.</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5-1 Kinematics of Uniform Circular Motion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This acceleration is called the centripetal, </a:t>
            </a:r>
            <a:r>
              <a:rPr lang="en-US">
                <a:latin typeface="Times New Roman" charset="0"/>
                <a:cs typeface="Times New Roman" charset="0"/>
              </a:rPr>
              <a:t>or radial </a:t>
            </a:r>
            <a:r>
              <a:rPr lang="en-US" dirty="0">
                <a:latin typeface="Times New Roman" charset="0"/>
                <a:cs typeface="Times New Roman" charset="0"/>
              </a:rPr>
              <a:t>acceleration, and it points towards the center of the circle.</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03_Figure.jpg"/>
          <p:cNvPicPr>
            <a:picLocks noChangeAspect="1"/>
          </p:cNvPicPr>
          <p:nvPr/>
        </p:nvPicPr>
        <p:blipFill rotWithShape="1">
          <a:blip r:embed="rId2">
            <a:extLst>
              <a:ext uri="{28A0092B-C50C-407E-A947-70E740481C1C}">
                <a14:useLocalDpi xmlns:a14="http://schemas.microsoft.com/office/drawing/2010/main" val="0"/>
              </a:ext>
            </a:extLst>
          </a:blip>
          <a:srcRect b="4112"/>
          <a:stretch/>
        </p:blipFill>
        <p:spPr>
          <a:xfrm>
            <a:off x="2891346" y="2724912"/>
            <a:ext cx="3377184" cy="3980688"/>
          </a:xfrm>
          <a:prstGeom prst="rect">
            <a:avLst/>
          </a:prstGeom>
        </p:spPr>
      </p:pic>
    </p:spTree>
    <p:extLst>
      <p:ext uri="{BB962C8B-B14F-4D97-AF65-F5344CB8AC3E}">
        <p14:creationId xmlns:p14="http://schemas.microsoft.com/office/powerpoint/2010/main" val="472486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5-2 Dynamics of Uniform Circular Motion</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For an object to be in uniform circular motion, there must be a net force acting on it. </a:t>
            </a:r>
          </a:p>
          <a:p>
            <a:pPr marL="0" indent="0">
              <a:buNone/>
            </a:pPr>
            <a:r>
              <a:rPr lang="en-US" dirty="0">
                <a:latin typeface="Times New Roman" charset="0"/>
                <a:cs typeface="Times New Roman" charset="0"/>
              </a:rPr>
              <a:t>We already know the acceleration, so can immediately write the force:</a:t>
            </a:r>
          </a:p>
          <a:p>
            <a:pPr marL="0" indent="0">
              <a:buNone/>
            </a:pPr>
            <a:endParaRPr lang="en-US" dirty="0"/>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04_Figure.jpg"/>
          <p:cNvPicPr>
            <a:picLocks noChangeAspect="1"/>
          </p:cNvPicPr>
          <p:nvPr/>
        </p:nvPicPr>
        <p:blipFill rotWithShape="1">
          <a:blip r:embed="rId2">
            <a:extLst>
              <a:ext uri="{28A0092B-C50C-407E-A947-70E740481C1C}">
                <a14:useLocalDpi xmlns:a14="http://schemas.microsoft.com/office/drawing/2010/main" val="0"/>
              </a:ext>
            </a:extLst>
          </a:blip>
          <a:srcRect b="3144"/>
          <a:stretch/>
        </p:blipFill>
        <p:spPr>
          <a:xfrm>
            <a:off x="5542313" y="3302000"/>
            <a:ext cx="3451266" cy="3429000"/>
          </a:xfrm>
          <a:prstGeom prst="rect">
            <a:avLst/>
          </a:prstGeom>
        </p:spPr>
      </p:pic>
      <p:pic>
        <p:nvPicPr>
          <p:cNvPr id="6" name="Picture 5" descr="05_KeyEquation_03.jpg"/>
          <p:cNvPicPr>
            <a:picLocks noChangeAspect="1"/>
          </p:cNvPicPr>
          <p:nvPr/>
        </p:nvPicPr>
        <p:blipFill rotWithShape="1">
          <a:blip r:embed="rId3">
            <a:extLst>
              <a:ext uri="{28A0092B-C50C-407E-A947-70E740481C1C}">
                <a14:useLocalDpi xmlns:a14="http://schemas.microsoft.com/office/drawing/2010/main" val="0"/>
              </a:ext>
            </a:extLst>
          </a:blip>
          <a:srcRect r="62840" b="17262"/>
          <a:stretch/>
        </p:blipFill>
        <p:spPr>
          <a:xfrm>
            <a:off x="1295400" y="3517900"/>
            <a:ext cx="3162300" cy="706120"/>
          </a:xfrm>
          <a:prstGeom prst="rect">
            <a:avLst/>
          </a:prstGeom>
        </p:spPr>
      </p:pic>
      <p:sp>
        <p:nvSpPr>
          <p:cNvPr id="7" name="TextBox 6"/>
          <p:cNvSpPr txBox="1"/>
          <p:nvPr/>
        </p:nvSpPr>
        <p:spPr>
          <a:xfrm>
            <a:off x="134147" y="3733800"/>
            <a:ext cx="646105" cy="369332"/>
          </a:xfrm>
          <a:prstGeom prst="rect">
            <a:avLst/>
          </a:prstGeom>
          <a:noFill/>
        </p:spPr>
        <p:txBody>
          <a:bodyPr wrap="none" rtlCol="0">
            <a:spAutoFit/>
          </a:bodyPr>
          <a:lstStyle/>
          <a:p>
            <a:r>
              <a:rPr lang="en-US" dirty="0">
                <a:latin typeface="Times New Roman"/>
                <a:cs typeface="Times New Roman"/>
              </a:rPr>
              <a:t>(5-3)</a:t>
            </a:r>
          </a:p>
        </p:txBody>
      </p:sp>
    </p:spTree>
    <p:extLst>
      <p:ext uri="{BB962C8B-B14F-4D97-AF65-F5344CB8AC3E}">
        <p14:creationId xmlns:p14="http://schemas.microsoft.com/office/powerpoint/2010/main" val="719466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5-2 Dynamics of Uniform Circular Motion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We can see that the force must be inward by thinking about a ball on a string:</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05_Figure.jpg"/>
          <p:cNvPicPr>
            <a:picLocks noChangeAspect="1"/>
          </p:cNvPicPr>
          <p:nvPr/>
        </p:nvPicPr>
        <p:blipFill rotWithShape="1">
          <a:blip r:embed="rId2">
            <a:extLst>
              <a:ext uri="{28A0092B-C50C-407E-A947-70E740481C1C}">
                <a14:useLocalDpi xmlns:a14="http://schemas.microsoft.com/office/drawing/2010/main" val="0"/>
              </a:ext>
            </a:extLst>
          </a:blip>
          <a:srcRect b="3183"/>
          <a:stretch/>
        </p:blipFill>
        <p:spPr>
          <a:xfrm>
            <a:off x="4420108" y="2476500"/>
            <a:ext cx="4279392" cy="4202176"/>
          </a:xfrm>
          <a:prstGeom prst="rect">
            <a:avLst/>
          </a:prstGeom>
        </p:spPr>
      </p:pic>
    </p:spTree>
    <p:extLst>
      <p:ext uri="{BB962C8B-B14F-4D97-AF65-F5344CB8AC3E}">
        <p14:creationId xmlns:p14="http://schemas.microsoft.com/office/powerpoint/2010/main" val="97520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5-2 Dynamics of Uniform Circular Motion</a:t>
            </a:r>
          </a:p>
        </p:txBody>
      </p:sp>
      <p:sp>
        <p:nvSpPr>
          <p:cNvPr id="3" name="Content Placeholder 2"/>
          <p:cNvSpPr>
            <a:spLocks noGrp="1"/>
          </p:cNvSpPr>
          <p:nvPr>
            <p:ph idx="1"/>
          </p:nvPr>
        </p:nvSpPr>
        <p:spPr>
          <a:xfrm>
            <a:off x="457200" y="1600200"/>
            <a:ext cx="5486400" cy="4525963"/>
          </a:xfrm>
        </p:spPr>
        <p:txBody>
          <a:bodyPr/>
          <a:lstStyle/>
          <a:p>
            <a:pPr marL="0" indent="0">
              <a:spcBef>
                <a:spcPct val="50000"/>
              </a:spcBef>
              <a:buNone/>
            </a:pPr>
            <a:r>
              <a:rPr lang="en-US" dirty="0">
                <a:latin typeface="Times New Roman" charset="0"/>
                <a:cs typeface="Times New Roman" charset="0"/>
              </a:rPr>
              <a:t>There is no centrifugal force pointing outward; what happens is that the natural tendency of the object to move in a straight line must be overcome.</a:t>
            </a:r>
          </a:p>
          <a:p>
            <a:pPr marL="0" indent="0">
              <a:spcBef>
                <a:spcPct val="50000"/>
              </a:spcBef>
              <a:buNone/>
            </a:pPr>
            <a:r>
              <a:rPr lang="en-US" dirty="0">
                <a:latin typeface="Times New Roman" charset="0"/>
                <a:cs typeface="Times New Roman" charset="0"/>
              </a:rPr>
              <a:t>If the centripetal force vanishes, the object flies off tangent to the circle.</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06_Figure.jpg"/>
          <p:cNvPicPr>
            <a:picLocks noChangeAspect="1"/>
          </p:cNvPicPr>
          <p:nvPr/>
        </p:nvPicPr>
        <p:blipFill rotWithShape="1">
          <a:blip r:embed="rId2">
            <a:extLst>
              <a:ext uri="{28A0092B-C50C-407E-A947-70E740481C1C}">
                <a14:useLocalDpi xmlns:a14="http://schemas.microsoft.com/office/drawing/2010/main" val="0"/>
              </a:ext>
            </a:extLst>
          </a:blip>
          <a:srcRect b="2508"/>
          <a:stretch/>
        </p:blipFill>
        <p:spPr>
          <a:xfrm>
            <a:off x="6197103" y="1066800"/>
            <a:ext cx="2451597" cy="5673247"/>
          </a:xfrm>
          <a:prstGeom prst="rect">
            <a:avLst/>
          </a:prstGeom>
        </p:spPr>
      </p:pic>
    </p:spTree>
    <p:extLst>
      <p:ext uri="{BB962C8B-B14F-4D97-AF65-F5344CB8AC3E}">
        <p14:creationId xmlns:p14="http://schemas.microsoft.com/office/powerpoint/2010/main" val="3278544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5-3 Highway Curves, Banked and Unbanked</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When a car goes around a curve, there must be a net force towards the center of the circle of which the curve is an arc. If the road is flat, that force is supplied by friction.</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11_Figure.jpg"/>
          <p:cNvPicPr>
            <a:picLocks noChangeAspect="1"/>
          </p:cNvPicPr>
          <p:nvPr/>
        </p:nvPicPr>
        <p:blipFill rotWithShape="1">
          <a:blip r:embed="rId2">
            <a:extLst>
              <a:ext uri="{28A0092B-C50C-407E-A947-70E740481C1C}">
                <a14:useLocalDpi xmlns:a14="http://schemas.microsoft.com/office/drawing/2010/main" val="0"/>
              </a:ext>
            </a:extLst>
          </a:blip>
          <a:srcRect b="3292"/>
          <a:stretch/>
        </p:blipFill>
        <p:spPr>
          <a:xfrm>
            <a:off x="2984500" y="3209662"/>
            <a:ext cx="5574792" cy="3407038"/>
          </a:xfrm>
          <a:prstGeom prst="rect">
            <a:avLst/>
          </a:prstGeom>
        </p:spPr>
      </p:pic>
    </p:spTree>
    <p:extLst>
      <p:ext uri="{BB962C8B-B14F-4D97-AF65-F5344CB8AC3E}">
        <p14:creationId xmlns:p14="http://schemas.microsoft.com/office/powerpoint/2010/main" val="946290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5-3 Highway Curves, Banked and Unbanked</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If the frictional force is insufficient, the car will tend to move more nearly in a straight line, as the skid marks show.</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12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890" y="2895600"/>
            <a:ext cx="3054096" cy="3742944"/>
          </a:xfrm>
          <a:prstGeom prst="rect">
            <a:avLst/>
          </a:prstGeom>
        </p:spPr>
      </p:pic>
    </p:spTree>
    <p:extLst>
      <p:ext uri="{BB962C8B-B14F-4D97-AF65-F5344CB8AC3E}">
        <p14:creationId xmlns:p14="http://schemas.microsoft.com/office/powerpoint/2010/main" val="3393621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5-3 Highway Curves, Banked and Unbanked</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As long as the tires do not slip, the friction is static. If the tires do start to slip, the friction is kinetic, which is bad in two ways:</a:t>
            </a:r>
          </a:p>
          <a:p>
            <a:pPr marL="411480" indent="-457200">
              <a:spcBef>
                <a:spcPct val="50000"/>
              </a:spcBef>
              <a:buFontTx/>
              <a:buAutoNum type="arabicPeriod"/>
            </a:pPr>
            <a:r>
              <a:rPr lang="en-US" dirty="0">
                <a:latin typeface="Times New Roman" charset="0"/>
                <a:cs typeface="Times New Roman" charset="0"/>
              </a:rPr>
              <a:t>The kinetic frictional force is smaller than the static.</a:t>
            </a:r>
          </a:p>
          <a:p>
            <a:pPr marL="411480" indent="-457200">
              <a:spcBef>
                <a:spcPct val="50000"/>
              </a:spcBef>
              <a:buFontTx/>
              <a:buAutoNum type="arabicPeriod"/>
            </a:pPr>
            <a:r>
              <a:rPr lang="en-US" dirty="0">
                <a:latin typeface="Times New Roman" charset="0"/>
                <a:cs typeface="Times New Roman" charset="0"/>
              </a:rPr>
              <a:t>The static frictional force can point towards the center of the circle, but the kinetic frictional force opposes the direction of motion, making it very difficult to regain control of the car and continue around the curve.</a:t>
            </a:r>
          </a:p>
        </p:txBody>
      </p:sp>
      <p:sp>
        <p:nvSpPr>
          <p:cNvPr id="4" name="Date Placeholder 3"/>
          <p:cNvSpPr>
            <a:spLocks noGrp="1"/>
          </p:cNvSpPr>
          <p:nvPr>
            <p:ph type="dt" sz="half" idx="10"/>
          </p:nvPr>
        </p:nvSpPr>
        <p:spPr/>
        <p:txBody>
          <a:bodyPr/>
          <a:lstStyle/>
          <a:p>
            <a:r>
              <a:rPr lang="en-US"/>
              <a:t>© 2014 Pearson Education, Inc.</a:t>
            </a:r>
          </a:p>
        </p:txBody>
      </p:sp>
    </p:spTree>
    <p:extLst>
      <p:ext uri="{BB962C8B-B14F-4D97-AF65-F5344CB8AC3E}">
        <p14:creationId xmlns:p14="http://schemas.microsoft.com/office/powerpoint/2010/main" val="2846503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5-3 Highway Curves, Banked and Unbanked</a:t>
            </a:r>
          </a:p>
        </p:txBody>
      </p:sp>
      <p:sp>
        <p:nvSpPr>
          <p:cNvPr id="3" name="Content Placeholder 2"/>
          <p:cNvSpPr>
            <a:spLocks noGrp="1"/>
          </p:cNvSpPr>
          <p:nvPr>
            <p:ph idx="1"/>
          </p:nvPr>
        </p:nvSpPr>
        <p:spPr>
          <a:xfrm>
            <a:off x="4191000" y="1600200"/>
            <a:ext cx="4495799" cy="4525963"/>
          </a:xfrm>
        </p:spPr>
        <p:txBody>
          <a:bodyPr/>
          <a:lstStyle/>
          <a:p>
            <a:pPr marL="0" indent="0">
              <a:spcBef>
                <a:spcPct val="50000"/>
              </a:spcBef>
              <a:buNone/>
            </a:pPr>
            <a:r>
              <a:rPr lang="en-US" dirty="0">
                <a:latin typeface="Times New Roman" charset="0"/>
                <a:cs typeface="Times New Roman" charset="0"/>
              </a:rPr>
              <a:t>Banking the curve can help keep cars from skidding. In fact, for every banked curve, there is one speed where the entire centripetal force is supplied by the horizontal component of the normal force, and no friction is required. This occurs when:</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14_Figure.jpg"/>
          <p:cNvPicPr>
            <a:picLocks noChangeAspect="1"/>
          </p:cNvPicPr>
          <p:nvPr/>
        </p:nvPicPr>
        <p:blipFill rotWithShape="1">
          <a:blip r:embed="rId2">
            <a:extLst>
              <a:ext uri="{28A0092B-C50C-407E-A947-70E740481C1C}">
                <a14:useLocalDpi xmlns:a14="http://schemas.microsoft.com/office/drawing/2010/main" val="0"/>
              </a:ext>
            </a:extLst>
          </a:blip>
          <a:srcRect b="2713"/>
          <a:stretch/>
        </p:blipFill>
        <p:spPr>
          <a:xfrm>
            <a:off x="228600" y="1159353"/>
            <a:ext cx="3692743" cy="5156200"/>
          </a:xfrm>
          <a:prstGeom prst="rect">
            <a:avLst/>
          </a:prstGeom>
        </p:spPr>
      </p:pic>
      <p:pic>
        <p:nvPicPr>
          <p:cNvPr id="7" name="Picture 6" descr="EQ_pg1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5562600"/>
            <a:ext cx="2438400" cy="743712"/>
          </a:xfrm>
          <a:prstGeom prst="rect">
            <a:avLst/>
          </a:prstGeom>
        </p:spPr>
      </p:pic>
    </p:spTree>
    <p:extLst>
      <p:ext uri="{BB962C8B-B14F-4D97-AF65-F5344CB8AC3E}">
        <p14:creationId xmlns:p14="http://schemas.microsoft.com/office/powerpoint/2010/main" val="3001830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Banked Highway Curves</a:t>
            </a:r>
          </a:p>
        </p:txBody>
      </p:sp>
      <p:sp>
        <p:nvSpPr>
          <p:cNvPr id="3" name="Content Placeholder 2"/>
          <p:cNvSpPr>
            <a:spLocks noGrp="1"/>
          </p:cNvSpPr>
          <p:nvPr>
            <p:ph idx="1"/>
          </p:nvPr>
        </p:nvSpPr>
        <p:spPr>
          <a:xfrm>
            <a:off x="4191000" y="1600200"/>
            <a:ext cx="4495799" cy="4525963"/>
          </a:xfrm>
        </p:spPr>
        <p:txBody>
          <a:bodyPr/>
          <a:lstStyle/>
          <a:p>
            <a:pPr marL="0" indent="0">
              <a:spcBef>
                <a:spcPct val="50000"/>
              </a:spcBef>
              <a:buNone/>
            </a:pPr>
            <a:r>
              <a:rPr lang="en-US" sz="4000" dirty="0">
                <a:latin typeface="Times New Roman" charset="0"/>
                <a:cs typeface="Times New Roman" charset="0"/>
              </a:rPr>
              <a:t>What is the angle </a:t>
            </a:r>
            <a:r>
              <a:rPr lang="el-GR" sz="4000" dirty="0">
                <a:latin typeface="Times New Roman" charset="0"/>
                <a:cs typeface="Times New Roman" charset="0"/>
              </a:rPr>
              <a:t>θ</a:t>
            </a:r>
            <a:r>
              <a:rPr lang="en-US" sz="4000" dirty="0">
                <a:latin typeface="Times New Roman" charset="0"/>
                <a:cs typeface="Times New Roman" charset="0"/>
              </a:rPr>
              <a:t> for a road which has a curve radius of 50m with a speed of 50 km/hr and needs no friction to negotiate the corner.</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14_Figure.jpg"/>
          <p:cNvPicPr>
            <a:picLocks noChangeAspect="1"/>
          </p:cNvPicPr>
          <p:nvPr/>
        </p:nvPicPr>
        <p:blipFill rotWithShape="1">
          <a:blip r:embed="rId2">
            <a:extLst>
              <a:ext uri="{28A0092B-C50C-407E-A947-70E740481C1C}">
                <a14:useLocalDpi xmlns:a14="http://schemas.microsoft.com/office/drawing/2010/main" val="0"/>
              </a:ext>
            </a:extLst>
          </a:blip>
          <a:srcRect b="2713"/>
          <a:stretch/>
        </p:blipFill>
        <p:spPr>
          <a:xfrm>
            <a:off x="228600" y="1159353"/>
            <a:ext cx="3692743" cy="5156200"/>
          </a:xfrm>
          <a:prstGeom prst="rect">
            <a:avLst/>
          </a:prstGeom>
        </p:spPr>
      </p:pic>
    </p:spTree>
    <p:extLst>
      <p:ext uri="{BB962C8B-B14F-4D97-AF65-F5344CB8AC3E}">
        <p14:creationId xmlns:p14="http://schemas.microsoft.com/office/powerpoint/2010/main" val="560569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Banked Highway Curve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5300" y="1066800"/>
                <a:ext cx="8229600" cy="5334000"/>
              </a:xfrm>
            </p:spPr>
            <p:txBody>
              <a:bodyPr/>
              <a:lstStyle/>
              <a:p>
                <a:pPr marL="0" indent="0" algn="ctr">
                  <a:spcBef>
                    <a:spcPct val="50000"/>
                  </a:spcBef>
                  <a:buNone/>
                </a:pPr>
                <a14:m>
                  <m:oMath xmlns:m="http://schemas.openxmlformats.org/officeDocument/2006/math">
                    <m:f>
                      <m:fPr>
                        <m:ctrlPr>
                          <a:rPr lang="en-US" sz="6600" i="1" smtClean="0">
                            <a:latin typeface="Cambria Math"/>
                            <a:cs typeface="Times New Roman" charset="0"/>
                          </a:rPr>
                        </m:ctrlPr>
                      </m:fPr>
                      <m:num>
                        <m:func>
                          <m:funcPr>
                            <m:ctrlPr>
                              <a:rPr lang="en-US" sz="6600" b="0" i="1" smtClean="0">
                                <a:latin typeface="Cambria Math"/>
                                <a:cs typeface="Times New Roman" charset="0"/>
                              </a:rPr>
                            </m:ctrlPr>
                          </m:funcPr>
                          <m:fName>
                            <m:r>
                              <m:rPr>
                                <m:sty m:val="p"/>
                              </m:rPr>
                              <a:rPr lang="en-US" sz="6600" b="0" i="0" smtClean="0">
                                <a:latin typeface="Cambria Math"/>
                                <a:cs typeface="Times New Roman" charset="0"/>
                              </a:rPr>
                              <m:t>sin</m:t>
                            </m:r>
                          </m:fName>
                          <m:e>
                            <m:r>
                              <m:rPr>
                                <m:sty m:val="p"/>
                              </m:rPr>
                              <a:rPr lang="el-GR" sz="6600" b="0" i="1" smtClean="0">
                                <a:latin typeface="Cambria Math"/>
                                <a:cs typeface="Times New Roman" charset="0"/>
                              </a:rPr>
                              <m:t>θ</m:t>
                            </m:r>
                          </m:e>
                        </m:func>
                      </m:num>
                      <m:den>
                        <m:func>
                          <m:funcPr>
                            <m:ctrlPr>
                              <a:rPr lang="en-US" sz="6600" b="0" i="1" smtClean="0">
                                <a:latin typeface="Cambria Math"/>
                                <a:cs typeface="Times New Roman" charset="0"/>
                              </a:rPr>
                            </m:ctrlPr>
                          </m:funcPr>
                          <m:fName>
                            <m:r>
                              <m:rPr>
                                <m:sty m:val="p"/>
                              </m:rPr>
                              <a:rPr lang="en-US" sz="6600" b="0" i="0" smtClean="0">
                                <a:latin typeface="Cambria Math"/>
                                <a:cs typeface="Times New Roman" charset="0"/>
                              </a:rPr>
                              <m:t>cos</m:t>
                            </m:r>
                          </m:fName>
                          <m:e>
                            <m:r>
                              <m:rPr>
                                <m:sty m:val="p"/>
                              </m:rPr>
                              <a:rPr lang="el-GR" sz="6600" b="0" i="1" smtClean="0">
                                <a:latin typeface="Cambria Math"/>
                                <a:cs typeface="Times New Roman" charset="0"/>
                              </a:rPr>
                              <m:t>θ</m:t>
                            </m:r>
                          </m:e>
                        </m:func>
                      </m:den>
                    </m:f>
                  </m:oMath>
                </a14:m>
                <a:r>
                  <a:rPr lang="en-US" sz="6600" dirty="0" smtClean="0">
                    <a:latin typeface="Times New Roman" charset="0"/>
                    <a:cs typeface="Times New Roman" charset="0"/>
                  </a:rPr>
                  <a:t> = ???</a:t>
                </a:r>
              </a:p>
              <a:p>
                <a:pPr marL="0" indent="0" algn="ctr">
                  <a:spcBef>
                    <a:spcPct val="50000"/>
                  </a:spcBef>
                  <a:buNone/>
                </a:pPr>
                <a14:m>
                  <m:oMath xmlns:m="http://schemas.openxmlformats.org/officeDocument/2006/math">
                    <m:f>
                      <m:fPr>
                        <m:ctrlPr>
                          <a:rPr lang="en-US" sz="6600" i="1">
                            <a:latin typeface="Cambria Math"/>
                            <a:cs typeface="Times New Roman" charset="0"/>
                          </a:rPr>
                        </m:ctrlPr>
                      </m:fPr>
                      <m:num>
                        <m:func>
                          <m:funcPr>
                            <m:ctrlPr>
                              <a:rPr lang="en-US" sz="6600" i="1">
                                <a:latin typeface="Cambria Math"/>
                                <a:cs typeface="Times New Roman" charset="0"/>
                              </a:rPr>
                            </m:ctrlPr>
                          </m:funcPr>
                          <m:fName>
                            <m:r>
                              <m:rPr>
                                <m:sty m:val="p"/>
                              </m:rPr>
                              <a:rPr lang="en-US" sz="6600">
                                <a:latin typeface="Cambria Math"/>
                                <a:cs typeface="Times New Roman" charset="0"/>
                              </a:rPr>
                              <m:t>sin</m:t>
                            </m:r>
                          </m:fName>
                          <m:e>
                            <m:r>
                              <m:rPr>
                                <m:sty m:val="p"/>
                              </m:rPr>
                              <a:rPr lang="el-GR" sz="6600" i="1">
                                <a:latin typeface="Cambria Math"/>
                                <a:cs typeface="Times New Roman" charset="0"/>
                              </a:rPr>
                              <m:t>θ</m:t>
                            </m:r>
                          </m:e>
                        </m:func>
                      </m:num>
                      <m:den>
                        <m:func>
                          <m:funcPr>
                            <m:ctrlPr>
                              <a:rPr lang="en-US" sz="6600" i="1">
                                <a:latin typeface="Cambria Math"/>
                                <a:cs typeface="Times New Roman" charset="0"/>
                              </a:rPr>
                            </m:ctrlPr>
                          </m:funcPr>
                          <m:fName>
                            <m:r>
                              <m:rPr>
                                <m:sty m:val="p"/>
                              </m:rPr>
                              <a:rPr lang="en-US" sz="6600">
                                <a:latin typeface="Cambria Math"/>
                                <a:cs typeface="Times New Roman" charset="0"/>
                              </a:rPr>
                              <m:t>cos</m:t>
                            </m:r>
                          </m:fName>
                          <m:e>
                            <m:r>
                              <m:rPr>
                                <m:sty m:val="p"/>
                              </m:rPr>
                              <a:rPr lang="el-GR" sz="6600" i="1">
                                <a:latin typeface="Cambria Math"/>
                                <a:cs typeface="Times New Roman" charset="0"/>
                              </a:rPr>
                              <m:t>θ</m:t>
                            </m:r>
                          </m:e>
                        </m:func>
                      </m:den>
                    </m:f>
                  </m:oMath>
                </a14:m>
                <a:r>
                  <a:rPr lang="en-US" sz="6600" dirty="0">
                    <a:latin typeface="Times New Roman" charset="0"/>
                    <a:cs typeface="Times New Roman" charset="0"/>
                  </a:rPr>
                  <a:t> </a:t>
                </a:r>
                <a:r>
                  <a:rPr lang="en-US" sz="6600" dirty="0" smtClean="0">
                    <a:latin typeface="Times New Roman" charset="0"/>
                    <a:cs typeface="Times New Roman" charset="0"/>
                  </a:rPr>
                  <a:t>= </a:t>
                </a:r>
                <a14:m>
                  <m:oMath xmlns:m="http://schemas.openxmlformats.org/officeDocument/2006/math">
                    <m:f>
                      <m:fPr>
                        <m:ctrlPr>
                          <a:rPr lang="en-US" sz="6600" i="1" smtClean="0">
                            <a:latin typeface="Cambria Math"/>
                            <a:cs typeface="Times New Roman" charset="0"/>
                          </a:rPr>
                        </m:ctrlPr>
                      </m:fPr>
                      <m:num>
                        <m:f>
                          <m:fPr>
                            <m:ctrlPr>
                              <a:rPr lang="en-US" sz="6600" i="1" smtClean="0">
                                <a:latin typeface="Cambria Math"/>
                                <a:cs typeface="Times New Roman" charset="0"/>
                              </a:rPr>
                            </m:ctrlPr>
                          </m:fPr>
                          <m:num>
                            <m:r>
                              <a:rPr lang="en-US" sz="6600" b="0" i="1" smtClean="0">
                                <a:latin typeface="Cambria Math"/>
                                <a:cs typeface="Times New Roman" charset="0"/>
                              </a:rPr>
                              <m:t>𝑂</m:t>
                            </m:r>
                          </m:num>
                          <m:den>
                            <m:r>
                              <a:rPr lang="en-US" sz="6600" b="0" i="1" smtClean="0">
                                <a:latin typeface="Cambria Math"/>
                                <a:cs typeface="Times New Roman" charset="0"/>
                              </a:rPr>
                              <m:t>𝐻</m:t>
                            </m:r>
                          </m:den>
                        </m:f>
                      </m:num>
                      <m:den>
                        <m:f>
                          <m:fPr>
                            <m:ctrlPr>
                              <a:rPr lang="en-US" sz="6600" i="1" smtClean="0">
                                <a:latin typeface="Cambria Math"/>
                                <a:cs typeface="Times New Roman" charset="0"/>
                              </a:rPr>
                            </m:ctrlPr>
                          </m:fPr>
                          <m:num>
                            <m:r>
                              <a:rPr lang="en-US" sz="6600" b="0" i="1" smtClean="0">
                                <a:latin typeface="Cambria Math"/>
                                <a:cs typeface="Times New Roman" charset="0"/>
                              </a:rPr>
                              <m:t>𝐴</m:t>
                            </m:r>
                          </m:num>
                          <m:den>
                            <m:r>
                              <a:rPr lang="en-US" sz="6600" b="0" i="1" smtClean="0">
                                <a:latin typeface="Cambria Math"/>
                                <a:cs typeface="Times New Roman" charset="0"/>
                              </a:rPr>
                              <m:t>𝐻</m:t>
                            </m:r>
                          </m:den>
                        </m:f>
                      </m:den>
                    </m:f>
                  </m:oMath>
                </a14:m>
                <a:r>
                  <a:rPr lang="en-US" sz="6600" dirty="0" smtClean="0">
                    <a:latin typeface="Times New Roman" charset="0"/>
                    <a:cs typeface="Times New Roman" charset="0"/>
                  </a:rPr>
                  <a:t> = </a:t>
                </a:r>
                <a14:m>
                  <m:oMath xmlns:m="http://schemas.openxmlformats.org/officeDocument/2006/math">
                    <m:f>
                      <m:fPr>
                        <m:ctrlPr>
                          <a:rPr lang="en-US" sz="6600" i="1" smtClean="0">
                            <a:latin typeface="Cambria Math"/>
                            <a:cs typeface="Times New Roman" charset="0"/>
                          </a:rPr>
                        </m:ctrlPr>
                      </m:fPr>
                      <m:num>
                        <m:r>
                          <a:rPr lang="en-US" sz="6600" b="0" i="1" smtClean="0">
                            <a:latin typeface="Cambria Math"/>
                            <a:cs typeface="Times New Roman" charset="0"/>
                          </a:rPr>
                          <m:t>𝑂</m:t>
                        </m:r>
                      </m:num>
                      <m:den>
                        <m:r>
                          <a:rPr lang="en-US" sz="6600" b="0" i="1" smtClean="0">
                            <a:latin typeface="Cambria Math"/>
                            <a:cs typeface="Times New Roman" charset="0"/>
                          </a:rPr>
                          <m:t>𝐴</m:t>
                        </m:r>
                      </m:den>
                    </m:f>
                  </m:oMath>
                </a14:m>
                <a:r>
                  <a:rPr lang="en-US" sz="6600" dirty="0" smtClean="0">
                    <a:latin typeface="Times New Roman" charset="0"/>
                    <a:cs typeface="Times New Roman" charset="0"/>
                  </a:rPr>
                  <a:t> = tan </a:t>
                </a:r>
                <a:r>
                  <a:rPr lang="el-GR" sz="6600" dirty="0" smtClean="0">
                    <a:latin typeface="Times New Roman" charset="0"/>
                    <a:cs typeface="Times New Roman" charset="0"/>
                  </a:rPr>
                  <a:t>θ</a:t>
                </a:r>
                <a:endParaRPr lang="en-US" sz="6600" dirty="0">
                  <a:latin typeface="Times New Roman" charset="0"/>
                  <a:cs typeface="Times New Roman"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5300" y="1066800"/>
                <a:ext cx="8229600" cy="5334000"/>
              </a:xfrm>
              <a:blipFill rotWithShape="1">
                <a:blip r:embed="rId2"/>
                <a:stretch>
                  <a:fillRect/>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 2014 Pearson Education, Inc.</a:t>
            </a:r>
          </a:p>
        </p:txBody>
      </p:sp>
    </p:spTree>
    <p:extLst>
      <p:ext uri="{BB962C8B-B14F-4D97-AF65-F5344CB8AC3E}">
        <p14:creationId xmlns:p14="http://schemas.microsoft.com/office/powerpoint/2010/main" val="6755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spcBef>
                <a:spcPct val="50000"/>
              </a:spcBef>
            </a:pPr>
            <a:r>
              <a:rPr lang="en-US" dirty="0"/>
              <a:t>Chapter 5</a:t>
            </a:r>
            <a:br>
              <a:rPr lang="en-US" dirty="0"/>
            </a:br>
            <a:r>
              <a:rPr lang="en-US" dirty="0">
                <a:latin typeface="Times New Roman" charset="0"/>
                <a:cs typeface="Times New Roman" charset="0"/>
              </a:rPr>
              <a:t>Circular Motion; Gravitation</a:t>
            </a:r>
          </a:p>
        </p:txBody>
      </p:sp>
      <p:sp>
        <p:nvSpPr>
          <p:cNvPr id="7" name="Date Placeholder 6"/>
          <p:cNvSpPr>
            <a:spLocks noGrp="1"/>
          </p:cNvSpPr>
          <p:nvPr>
            <p:ph type="dt" sz="half" idx="10"/>
          </p:nvPr>
        </p:nvSpPr>
        <p:spPr/>
        <p:txBody>
          <a:bodyPr/>
          <a:lstStyle/>
          <a:p>
            <a:r>
              <a:rPr lang="en-US"/>
              <a:t>© 2014 Pearson Education, Inc.</a:t>
            </a:r>
            <a:endParaRPr lang="en-US" dirty="0"/>
          </a:p>
        </p:txBody>
      </p:sp>
      <p:pic>
        <p:nvPicPr>
          <p:cNvPr id="6" name="Picture Placeholder 5" descr="05_ChOpener1.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8570" r="-48570"/>
          <a:stretch>
            <a:fillRect/>
          </a:stretch>
        </p:blipFill>
        <p:spPr/>
      </p:pic>
    </p:spTree>
    <p:extLst>
      <p:ext uri="{BB962C8B-B14F-4D97-AF65-F5344CB8AC3E}">
        <p14:creationId xmlns:p14="http://schemas.microsoft.com/office/powerpoint/2010/main" val="1633477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Banked Highway Curve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95300" y="1066800"/>
                <a:ext cx="8229600" cy="5334000"/>
              </a:xfrm>
            </p:spPr>
            <p:txBody>
              <a:bodyPr/>
              <a:lstStyle/>
              <a:p>
                <a:pPr marL="0" indent="0">
                  <a:spcBef>
                    <a:spcPct val="50000"/>
                  </a:spcBef>
                  <a:buNone/>
                </a:pPr>
                <a:r>
                  <a:rPr lang="en-US" dirty="0">
                    <a:latin typeface="Times New Roman" charset="0"/>
                    <a:cs typeface="Times New Roman" charset="0"/>
                  </a:rPr>
                  <a:t>G: r = 50 m, v = 50 km/h = 14 m/s, No friction</a:t>
                </a:r>
              </a:p>
              <a:p>
                <a:pPr marL="0" indent="0">
                  <a:spcBef>
                    <a:spcPts val="600"/>
                  </a:spcBef>
                  <a:buNone/>
                </a:pPr>
                <a:r>
                  <a:rPr lang="en-US" dirty="0">
                    <a:latin typeface="Times New Roman" charset="0"/>
                    <a:cs typeface="Times New Roman" charset="0"/>
                  </a:rPr>
                  <a:t>F: </a:t>
                </a:r>
                <a:r>
                  <a:rPr lang="el-GR" dirty="0">
                    <a:latin typeface="Times New Roman" charset="0"/>
                    <a:cs typeface="Times New Roman" charset="0"/>
                  </a:rPr>
                  <a:t>θ</a:t>
                </a:r>
                <a:r>
                  <a:rPr lang="en-US" dirty="0">
                    <a:latin typeface="Times New Roman" charset="0"/>
                    <a:cs typeface="Times New Roman" charset="0"/>
                  </a:rPr>
                  <a:t> = ??</a:t>
                </a:r>
              </a:p>
              <a:p>
                <a:pPr marL="0" indent="0">
                  <a:spcBef>
                    <a:spcPts val="600"/>
                  </a:spcBef>
                  <a:buNone/>
                </a:pPr>
                <a:r>
                  <a:rPr lang="en-US" dirty="0" err="1">
                    <a:latin typeface="Times New Roman" charset="0"/>
                    <a:cs typeface="Times New Roman" charset="0"/>
                  </a:rPr>
                  <a:t>Equ</a:t>
                </a:r>
                <a:r>
                  <a:rPr lang="en-US" dirty="0">
                    <a:latin typeface="Times New Roman" charset="0"/>
                    <a:cs typeface="Times New Roman" charset="0"/>
                  </a:rPr>
                  <a:t>:  	F</a:t>
                </a:r>
                <a:r>
                  <a:rPr lang="en-US" baseline="-25000" dirty="0">
                    <a:latin typeface="Times New Roman" charset="0"/>
                    <a:cs typeface="Times New Roman" charset="0"/>
                  </a:rPr>
                  <a:t>N</a:t>
                </a:r>
                <a:r>
                  <a:rPr lang="en-US" dirty="0">
                    <a:latin typeface="Times New Roman" charset="0"/>
                    <a:cs typeface="Times New Roman" charset="0"/>
                  </a:rPr>
                  <a:t> sin </a:t>
                </a:r>
                <a:r>
                  <a:rPr lang="el-GR" dirty="0">
                    <a:latin typeface="Times New Roman" charset="0"/>
                    <a:cs typeface="Times New Roman" charset="0"/>
                  </a:rPr>
                  <a:t>θ</a:t>
                </a:r>
                <a:r>
                  <a:rPr lang="en-US" dirty="0">
                    <a:latin typeface="Times New Roman" charset="0"/>
                    <a:cs typeface="Times New Roman" charset="0"/>
                  </a:rPr>
                  <a:t>  =  m </a:t>
                </a:r>
                <a14:m>
                  <m:oMath xmlns:m="http://schemas.openxmlformats.org/officeDocument/2006/math">
                    <m:f>
                      <m:fPr>
                        <m:ctrlPr>
                          <a:rPr lang="en-US" sz="3600" i="1" smtClean="0">
                            <a:latin typeface="Cambria Math"/>
                            <a:cs typeface="Times New Roman" charset="0"/>
                          </a:rPr>
                        </m:ctrlPr>
                      </m:fPr>
                      <m:num>
                        <m:sSup>
                          <m:sSupPr>
                            <m:ctrlPr>
                              <a:rPr lang="en-US" sz="3600" i="1" smtClean="0">
                                <a:latin typeface="Cambria Math"/>
                                <a:cs typeface="Times New Roman" charset="0"/>
                              </a:rPr>
                            </m:ctrlPr>
                          </m:sSupPr>
                          <m:e>
                            <m:r>
                              <a:rPr lang="en-US" sz="3600" b="0" i="1" smtClean="0">
                                <a:latin typeface="Cambria Math"/>
                                <a:cs typeface="Times New Roman" charset="0"/>
                              </a:rPr>
                              <m:t>𝑣</m:t>
                            </m:r>
                          </m:e>
                          <m:sup>
                            <m:r>
                              <a:rPr lang="en-US" sz="3600" b="0" i="1" smtClean="0">
                                <a:latin typeface="Cambria Math"/>
                                <a:cs typeface="Times New Roman" charset="0"/>
                              </a:rPr>
                              <m:t>2</m:t>
                            </m:r>
                          </m:sup>
                        </m:sSup>
                      </m:num>
                      <m:den>
                        <m:r>
                          <a:rPr lang="en-US" sz="3600" b="0" i="1" smtClean="0">
                            <a:latin typeface="Cambria Math"/>
                            <a:cs typeface="Times New Roman" charset="0"/>
                          </a:rPr>
                          <m:t>𝑟</m:t>
                        </m:r>
                      </m:den>
                    </m:f>
                  </m:oMath>
                </a14:m>
                <a:r>
                  <a:rPr lang="en-US" sz="3600" dirty="0">
                    <a:latin typeface="Times New Roman" charset="0"/>
                    <a:cs typeface="Times New Roman" charset="0"/>
                  </a:rPr>
                  <a:t>   </a:t>
                </a:r>
                <a:r>
                  <a:rPr lang="en-US" dirty="0">
                    <a:latin typeface="Times New Roman" charset="0"/>
                    <a:cs typeface="Times New Roman" charset="0"/>
                  </a:rPr>
                  <a:t>and   </a:t>
                </a:r>
              </a:p>
              <a:p>
                <a:pPr marL="0" indent="0">
                  <a:spcBef>
                    <a:spcPct val="50000"/>
                  </a:spcBef>
                  <a:buNone/>
                </a:pPr>
                <a:r>
                  <a:rPr lang="en-US" dirty="0">
                    <a:latin typeface="Times New Roman" charset="0"/>
                    <a:cs typeface="Times New Roman" charset="0"/>
                  </a:rPr>
                  <a:t>		F</a:t>
                </a:r>
                <a:r>
                  <a:rPr lang="en-US" baseline="-25000" dirty="0">
                    <a:latin typeface="Times New Roman" charset="0"/>
                    <a:cs typeface="Times New Roman" charset="0"/>
                  </a:rPr>
                  <a:t>N</a:t>
                </a:r>
                <a:r>
                  <a:rPr lang="en-US" dirty="0">
                    <a:latin typeface="Times New Roman" charset="0"/>
                    <a:cs typeface="Times New Roman" charset="0"/>
                  </a:rPr>
                  <a:t> cos </a:t>
                </a:r>
                <a:r>
                  <a:rPr lang="el-GR" dirty="0">
                    <a:latin typeface="Times New Roman" charset="0"/>
                    <a:cs typeface="Times New Roman" charset="0"/>
                  </a:rPr>
                  <a:t>θ</a:t>
                </a:r>
                <a:r>
                  <a:rPr lang="en-US" dirty="0">
                    <a:latin typeface="Times New Roman" charset="0"/>
                    <a:cs typeface="Times New Roman" charset="0"/>
                  </a:rPr>
                  <a:t> – mg = 0             F</a:t>
                </a:r>
                <a:r>
                  <a:rPr lang="en-US" baseline="-25000" dirty="0">
                    <a:latin typeface="Times New Roman" charset="0"/>
                    <a:cs typeface="Times New Roman" charset="0"/>
                  </a:rPr>
                  <a:t>N</a:t>
                </a:r>
                <a:r>
                  <a:rPr lang="en-US" dirty="0">
                    <a:latin typeface="Times New Roman" charset="0"/>
                    <a:cs typeface="Times New Roman" charset="0"/>
                  </a:rPr>
                  <a:t> =  </a:t>
                </a:r>
                <a14:m>
                  <m:oMath xmlns:m="http://schemas.openxmlformats.org/officeDocument/2006/math">
                    <m:f>
                      <m:fPr>
                        <m:ctrlPr>
                          <a:rPr lang="en-US" i="1" smtClean="0">
                            <a:latin typeface="Cambria Math"/>
                            <a:cs typeface="Times New Roman" charset="0"/>
                          </a:rPr>
                        </m:ctrlPr>
                      </m:fPr>
                      <m:num>
                        <m:r>
                          <a:rPr lang="en-US" b="0" i="1" smtClean="0">
                            <a:latin typeface="Cambria Math"/>
                            <a:cs typeface="Times New Roman" charset="0"/>
                          </a:rPr>
                          <m:t>𝑚𝑔</m:t>
                        </m:r>
                      </m:num>
                      <m:den>
                        <m:r>
                          <m:rPr>
                            <m:nor/>
                          </m:rPr>
                          <a:rPr lang="en-US" dirty="0">
                            <a:latin typeface="Times New Roman" charset="0"/>
                            <a:cs typeface="Times New Roman" charset="0"/>
                          </a:rPr>
                          <m:t>cos</m:t>
                        </m:r>
                        <m:r>
                          <m:rPr>
                            <m:nor/>
                          </m:rPr>
                          <a:rPr lang="en-US" dirty="0">
                            <a:latin typeface="Times New Roman" charset="0"/>
                            <a:cs typeface="Times New Roman" charset="0"/>
                          </a:rPr>
                          <m:t> </m:t>
                        </m:r>
                        <m:r>
                          <m:rPr>
                            <m:nor/>
                          </m:rPr>
                          <a:rPr lang="el-GR" dirty="0">
                            <a:latin typeface="Times New Roman" charset="0"/>
                            <a:cs typeface="Times New Roman" charset="0"/>
                          </a:rPr>
                          <m:t>θ</m:t>
                        </m:r>
                      </m:den>
                    </m:f>
                  </m:oMath>
                </a14:m>
                <a:r>
                  <a:rPr lang="en-US" dirty="0">
                    <a:latin typeface="Times New Roman" charset="0"/>
                    <a:cs typeface="Times New Roman" charset="0"/>
                  </a:rPr>
                  <a:t> </a:t>
                </a:r>
              </a:p>
              <a:p>
                <a:pPr marL="0" indent="0">
                  <a:spcBef>
                    <a:spcPct val="50000"/>
                  </a:spcBef>
                  <a:buNone/>
                </a:pPr>
                <a:r>
                  <a:rPr lang="en-US" dirty="0">
                    <a:latin typeface="Times New Roman" charset="0"/>
                    <a:cs typeface="Times New Roman" charset="0"/>
                  </a:rPr>
                  <a:t>		Combine equations </a:t>
                </a:r>
                <a14:m>
                  <m:oMath xmlns:m="http://schemas.openxmlformats.org/officeDocument/2006/math">
                    <m:f>
                      <m:fPr>
                        <m:ctrlPr>
                          <a:rPr lang="en-US" i="1" smtClean="0">
                            <a:latin typeface="Cambria Math"/>
                            <a:cs typeface="Times New Roman" charset="0"/>
                          </a:rPr>
                        </m:ctrlPr>
                      </m:fPr>
                      <m:num>
                        <m:r>
                          <a:rPr lang="en-US" b="0" i="1" smtClean="0">
                            <a:latin typeface="Cambria Math"/>
                            <a:cs typeface="Times New Roman" charset="0"/>
                          </a:rPr>
                          <m:t>𝑚𝑔</m:t>
                        </m:r>
                      </m:num>
                      <m:den>
                        <m:func>
                          <m:funcPr>
                            <m:ctrlPr>
                              <a:rPr lang="en-US" b="0" i="1" smtClean="0">
                                <a:latin typeface="Cambria Math"/>
                                <a:cs typeface="Times New Roman" charset="0"/>
                              </a:rPr>
                            </m:ctrlPr>
                          </m:funcPr>
                          <m:fName>
                            <m:r>
                              <m:rPr>
                                <m:sty m:val="p"/>
                              </m:rPr>
                              <a:rPr lang="en-US" b="0" i="0" smtClean="0">
                                <a:latin typeface="Cambria Math"/>
                                <a:cs typeface="Times New Roman" charset="0"/>
                              </a:rPr>
                              <m:t>cos</m:t>
                            </m:r>
                          </m:fName>
                          <m:e>
                            <m:r>
                              <m:rPr>
                                <m:sty m:val="p"/>
                              </m:rPr>
                              <a:rPr lang="el-GR" b="0" i="1" smtClean="0">
                                <a:latin typeface="Cambria Math"/>
                                <a:cs typeface="Times New Roman" charset="0"/>
                              </a:rPr>
                              <m:t>θ</m:t>
                            </m:r>
                          </m:e>
                        </m:func>
                      </m:den>
                    </m:f>
                  </m:oMath>
                </a14:m>
                <a:r>
                  <a:rPr lang="en-US" dirty="0">
                    <a:latin typeface="Times New Roman" charset="0"/>
                    <a:cs typeface="Times New Roman" charset="0"/>
                  </a:rPr>
                  <a:t> sin </a:t>
                </a:r>
                <a:r>
                  <a:rPr lang="el-GR" dirty="0">
                    <a:latin typeface="Times New Roman" charset="0"/>
                    <a:cs typeface="Times New Roman" charset="0"/>
                  </a:rPr>
                  <a:t>θ</a:t>
                </a:r>
                <a:r>
                  <a:rPr lang="en-US" dirty="0">
                    <a:latin typeface="Times New Roman" charset="0"/>
                    <a:cs typeface="Times New Roman" charset="0"/>
                  </a:rPr>
                  <a:t> = m </a:t>
                </a:r>
                <a14:m>
                  <m:oMath xmlns:m="http://schemas.openxmlformats.org/officeDocument/2006/math">
                    <m:f>
                      <m:fPr>
                        <m:ctrlPr>
                          <a:rPr lang="en-US" i="1">
                            <a:latin typeface="Cambria Math"/>
                            <a:cs typeface="Times New Roman" charset="0"/>
                          </a:rPr>
                        </m:ctrlPr>
                      </m:fPr>
                      <m:num>
                        <m:sSup>
                          <m:sSupPr>
                            <m:ctrlPr>
                              <a:rPr lang="en-US" i="1">
                                <a:latin typeface="Cambria Math"/>
                                <a:cs typeface="Times New Roman" charset="0"/>
                              </a:rPr>
                            </m:ctrlPr>
                          </m:sSupPr>
                          <m:e>
                            <m:r>
                              <a:rPr lang="en-US" i="1">
                                <a:latin typeface="Cambria Math"/>
                                <a:cs typeface="Times New Roman" charset="0"/>
                              </a:rPr>
                              <m:t>𝑣</m:t>
                            </m:r>
                          </m:e>
                          <m:sup>
                            <m:r>
                              <a:rPr lang="en-US" i="1">
                                <a:latin typeface="Cambria Math"/>
                                <a:cs typeface="Times New Roman" charset="0"/>
                              </a:rPr>
                              <m:t>2</m:t>
                            </m:r>
                          </m:sup>
                        </m:sSup>
                      </m:num>
                      <m:den>
                        <m:r>
                          <a:rPr lang="en-US" i="1">
                            <a:latin typeface="Cambria Math"/>
                            <a:cs typeface="Times New Roman" charset="0"/>
                          </a:rPr>
                          <m:t>𝑟</m:t>
                        </m:r>
                      </m:den>
                    </m:f>
                  </m:oMath>
                </a14:m>
                <a:r>
                  <a:rPr lang="en-US" dirty="0">
                    <a:latin typeface="Times New Roman" charset="0"/>
                    <a:cs typeface="Times New Roman" charset="0"/>
                  </a:rPr>
                  <a:t> </a:t>
                </a:r>
              </a:p>
              <a:p>
                <a:pPr marL="0" indent="0">
                  <a:spcBef>
                    <a:spcPct val="50000"/>
                  </a:spcBef>
                  <a:buNone/>
                </a:pPr>
                <a:r>
                  <a:rPr lang="en-US" dirty="0">
                    <a:latin typeface="Times New Roman" charset="0"/>
                    <a:cs typeface="Times New Roman" charset="0"/>
                  </a:rPr>
                  <a:t>		Which becomes       tan </a:t>
                </a:r>
                <a:r>
                  <a:rPr lang="el-GR" dirty="0">
                    <a:latin typeface="Times New Roman" charset="0"/>
                    <a:cs typeface="Times New Roman" charset="0"/>
                  </a:rPr>
                  <a:t>θ</a:t>
                </a:r>
                <a:r>
                  <a:rPr lang="en-US" dirty="0">
                    <a:latin typeface="Times New Roman" charset="0"/>
                    <a:cs typeface="Times New Roman" charset="0"/>
                  </a:rPr>
                  <a:t> = </a:t>
                </a:r>
                <a14:m>
                  <m:oMath xmlns:m="http://schemas.openxmlformats.org/officeDocument/2006/math">
                    <m:f>
                      <m:fPr>
                        <m:ctrlPr>
                          <a:rPr lang="en-US" sz="3600" i="1" smtClean="0">
                            <a:latin typeface="Cambria Math"/>
                            <a:cs typeface="Times New Roman" charset="0"/>
                          </a:rPr>
                        </m:ctrlPr>
                      </m:fPr>
                      <m:num>
                        <m:sSup>
                          <m:sSupPr>
                            <m:ctrlPr>
                              <a:rPr lang="en-US" sz="3600" i="1" smtClean="0">
                                <a:latin typeface="Cambria Math"/>
                                <a:cs typeface="Times New Roman" charset="0"/>
                              </a:rPr>
                            </m:ctrlPr>
                          </m:sSupPr>
                          <m:e>
                            <m:r>
                              <a:rPr lang="en-US" sz="3600" b="0" i="1" smtClean="0">
                                <a:latin typeface="Cambria Math"/>
                                <a:cs typeface="Times New Roman" charset="0"/>
                              </a:rPr>
                              <m:t>𝑣</m:t>
                            </m:r>
                          </m:e>
                          <m:sup>
                            <m:r>
                              <a:rPr lang="en-US" sz="3600" b="0" i="1" smtClean="0">
                                <a:latin typeface="Cambria Math"/>
                                <a:cs typeface="Times New Roman" charset="0"/>
                              </a:rPr>
                              <m:t>2</m:t>
                            </m:r>
                          </m:sup>
                        </m:sSup>
                      </m:num>
                      <m:den>
                        <m:r>
                          <a:rPr lang="en-US" sz="3600" b="0" i="1" smtClean="0">
                            <a:latin typeface="Cambria Math"/>
                            <a:cs typeface="Times New Roman" charset="0"/>
                          </a:rPr>
                          <m:t>𝑟𝑔</m:t>
                        </m:r>
                      </m:den>
                    </m:f>
                  </m:oMath>
                </a14:m>
                <a:r>
                  <a:rPr lang="en-US" sz="3600" dirty="0">
                    <a:latin typeface="Times New Roman" charset="0"/>
                    <a:cs typeface="Times New Roman"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95300" y="1066800"/>
                <a:ext cx="8229600" cy="5334000"/>
              </a:xfrm>
              <a:blipFill rotWithShape="1">
                <a:blip r:embed="rId2"/>
                <a:stretch>
                  <a:fillRect l="-2593" t="-114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 2014 Pearson Education, Inc.</a:t>
            </a:r>
          </a:p>
        </p:txBody>
      </p:sp>
      <p:sp>
        <p:nvSpPr>
          <p:cNvPr id="5" name="Right Arrow 4"/>
          <p:cNvSpPr/>
          <p:nvPr/>
        </p:nvSpPr>
        <p:spPr>
          <a:xfrm>
            <a:off x="4238498" y="3505200"/>
            <a:ext cx="489204"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02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1)">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Banked Highway Curve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95300" y="1066800"/>
                <a:ext cx="8229600" cy="5334000"/>
              </a:xfrm>
            </p:spPr>
            <p:txBody>
              <a:bodyPr/>
              <a:lstStyle/>
              <a:p>
                <a:pPr marL="0" indent="0">
                  <a:spcBef>
                    <a:spcPct val="50000"/>
                  </a:spcBef>
                  <a:buNone/>
                </a:pPr>
                <a:r>
                  <a:rPr lang="en-US" dirty="0">
                    <a:latin typeface="Times New Roman" charset="0"/>
                    <a:cs typeface="Times New Roman" charset="0"/>
                  </a:rPr>
                  <a:t>Sub. and Solve:		 tan </a:t>
                </a:r>
                <a:r>
                  <a:rPr lang="el-GR" dirty="0">
                    <a:latin typeface="Times New Roman" charset="0"/>
                    <a:cs typeface="Times New Roman" charset="0"/>
                  </a:rPr>
                  <a:t>θ</a:t>
                </a:r>
                <a:r>
                  <a:rPr lang="en-US" dirty="0">
                    <a:latin typeface="Times New Roman" charset="0"/>
                    <a:cs typeface="Times New Roman" charset="0"/>
                  </a:rPr>
                  <a:t> = </a:t>
                </a:r>
                <a14:m>
                  <m:oMath xmlns:m="http://schemas.openxmlformats.org/officeDocument/2006/math">
                    <m:f>
                      <m:fPr>
                        <m:ctrlPr>
                          <a:rPr lang="en-US" i="1" smtClean="0">
                            <a:latin typeface="Cambria Math"/>
                            <a:cs typeface="Times New Roman" charset="0"/>
                          </a:rPr>
                        </m:ctrlPr>
                      </m:fPr>
                      <m:num>
                        <m:sSup>
                          <m:sSupPr>
                            <m:ctrlPr>
                              <a:rPr lang="en-US" i="1" smtClean="0">
                                <a:latin typeface="Cambria Math"/>
                                <a:cs typeface="Times New Roman" charset="0"/>
                              </a:rPr>
                            </m:ctrlPr>
                          </m:sSupPr>
                          <m:e>
                            <m:r>
                              <a:rPr lang="en-US" b="0" i="1" smtClean="0">
                                <a:latin typeface="Cambria Math"/>
                                <a:cs typeface="Times New Roman" charset="0"/>
                              </a:rPr>
                              <m:t>(14</m:t>
                            </m:r>
                            <m:r>
                              <a:rPr lang="en-US" b="0" i="1" smtClean="0">
                                <a:latin typeface="Cambria Math"/>
                                <a:cs typeface="Times New Roman" charset="0"/>
                              </a:rPr>
                              <m:t>𝑚</m:t>
                            </m:r>
                            <m:r>
                              <a:rPr lang="en-US" b="0" i="1" smtClean="0">
                                <a:latin typeface="Cambria Math"/>
                                <a:cs typeface="Times New Roman" charset="0"/>
                              </a:rPr>
                              <m:t>/</m:t>
                            </m:r>
                            <m:r>
                              <a:rPr lang="en-US" b="0" i="1" smtClean="0">
                                <a:latin typeface="Cambria Math"/>
                                <a:cs typeface="Times New Roman" charset="0"/>
                              </a:rPr>
                              <m:t>𝑠</m:t>
                            </m:r>
                            <m:r>
                              <a:rPr lang="en-US" b="0" i="1" smtClean="0">
                                <a:latin typeface="Cambria Math"/>
                                <a:cs typeface="Times New Roman" charset="0"/>
                              </a:rPr>
                              <m:t>)</m:t>
                            </m:r>
                          </m:e>
                          <m:sup>
                            <m:r>
                              <a:rPr lang="en-US" b="0" i="1" smtClean="0">
                                <a:latin typeface="Cambria Math"/>
                                <a:cs typeface="Times New Roman" charset="0"/>
                              </a:rPr>
                              <m:t>2</m:t>
                            </m:r>
                          </m:sup>
                        </m:sSup>
                      </m:num>
                      <m:den>
                        <m:r>
                          <a:rPr lang="en-US" b="0" i="1" smtClean="0">
                            <a:latin typeface="Cambria Math"/>
                            <a:cs typeface="Times New Roman" charset="0"/>
                          </a:rPr>
                          <m:t>(50 </m:t>
                        </m:r>
                        <m:r>
                          <a:rPr lang="en-US" b="0" i="1" smtClean="0">
                            <a:latin typeface="Cambria Math"/>
                            <a:cs typeface="Times New Roman" charset="0"/>
                          </a:rPr>
                          <m:t>𝑚</m:t>
                        </m:r>
                        <m:r>
                          <a:rPr lang="en-US" b="0" i="1" smtClean="0">
                            <a:latin typeface="Cambria Math"/>
                            <a:cs typeface="Times New Roman" charset="0"/>
                          </a:rPr>
                          <m:t>)(9.8)</m:t>
                        </m:r>
                      </m:den>
                    </m:f>
                  </m:oMath>
                </a14:m>
                <a:r>
                  <a:rPr lang="en-US" dirty="0">
                    <a:latin typeface="Times New Roman" charset="0"/>
                    <a:cs typeface="Times New Roman" charset="0"/>
                  </a:rPr>
                  <a:t>  = 0.40</a:t>
                </a:r>
              </a:p>
              <a:p>
                <a:pPr marL="0" indent="0">
                  <a:spcBef>
                    <a:spcPct val="50000"/>
                  </a:spcBef>
                  <a:buNone/>
                </a:pPr>
                <a:r>
                  <a:rPr lang="en-US" dirty="0">
                    <a:latin typeface="Times New Roman" charset="0"/>
                    <a:cs typeface="Times New Roman" charset="0"/>
                  </a:rPr>
                  <a:t>					</a:t>
                </a:r>
                <a:r>
                  <a:rPr lang="el-GR" dirty="0">
                    <a:latin typeface="Times New Roman" charset="0"/>
                    <a:cs typeface="Times New Roman" charset="0"/>
                  </a:rPr>
                  <a:t>θ</a:t>
                </a:r>
                <a:r>
                  <a:rPr lang="en-US" dirty="0">
                    <a:latin typeface="Times New Roman" charset="0"/>
                    <a:cs typeface="Times New Roman" charset="0"/>
                  </a:rPr>
                  <a:t> = tan </a:t>
                </a:r>
                <a:r>
                  <a:rPr lang="en-US" baseline="30000" dirty="0">
                    <a:latin typeface="Times New Roman" charset="0"/>
                    <a:cs typeface="Times New Roman" charset="0"/>
                  </a:rPr>
                  <a:t>-1</a:t>
                </a:r>
                <a:r>
                  <a:rPr lang="en-US" dirty="0">
                    <a:latin typeface="Times New Roman" charset="0"/>
                    <a:cs typeface="Times New Roman" charset="0"/>
                  </a:rPr>
                  <a:t> (0.4) = 22º            (page 117)</a:t>
                </a:r>
              </a:p>
              <a:p>
                <a:pPr marL="0" indent="0">
                  <a:spcBef>
                    <a:spcPct val="50000"/>
                  </a:spcBef>
                  <a:buNone/>
                </a:pPr>
                <a:r>
                  <a:rPr lang="en-US" dirty="0">
                    <a:latin typeface="Times New Roman" charset="0"/>
                    <a:cs typeface="Times New Roman" charset="0"/>
                  </a:rPr>
                  <a:t>					</a:t>
                </a:r>
              </a:p>
              <a:p>
                <a:pPr marL="0" indent="0">
                  <a:spcBef>
                    <a:spcPct val="50000"/>
                  </a:spcBef>
                  <a:buNone/>
                </a:pPr>
                <a:r>
                  <a:rPr lang="en-US" dirty="0" err="1">
                    <a:latin typeface="Times New Roman" charset="0"/>
                    <a:cs typeface="Times New Roman" charset="0"/>
                  </a:rPr>
                  <a:t>Ans</a:t>
                </a:r>
                <a:r>
                  <a:rPr lang="en-US" dirty="0">
                    <a:latin typeface="Times New Roman" charset="0"/>
                    <a:cs typeface="Times New Roman" charset="0"/>
                  </a:rPr>
                  <a:t>:  		</a:t>
                </a:r>
                <a:r>
                  <a:rPr lang="el-GR" dirty="0">
                    <a:latin typeface="Times New Roman" charset="0"/>
                    <a:cs typeface="Times New Roman" charset="0"/>
                  </a:rPr>
                  <a:t>θ</a:t>
                </a:r>
                <a:r>
                  <a:rPr lang="en-US" dirty="0">
                    <a:latin typeface="Times New Roman" charset="0"/>
                    <a:cs typeface="Times New Roman" charset="0"/>
                  </a:rPr>
                  <a:t>  =  22º   </a:t>
                </a: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Please know how to do this for a quiz next week!!</a:t>
                </a:r>
                <a:endParaRPr lang="en-US" dirty="0">
                  <a:latin typeface="Times New Roman" charset="0"/>
                  <a:cs typeface="Times New Roman"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95300" y="1066800"/>
                <a:ext cx="8229600" cy="5334000"/>
              </a:xfrm>
              <a:blipFill rotWithShape="1">
                <a:blip r:embed="rId2"/>
                <a:stretch>
                  <a:fillRect l="-259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 2014 Pearson Education, Inc.</a:t>
            </a:r>
          </a:p>
        </p:txBody>
      </p:sp>
      <p:sp>
        <p:nvSpPr>
          <p:cNvPr id="6" name="Oval 5"/>
          <p:cNvSpPr/>
          <p:nvPr/>
        </p:nvSpPr>
        <p:spPr>
          <a:xfrm>
            <a:off x="1566764" y="3276600"/>
            <a:ext cx="1752600" cy="609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32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heel(1)">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5_15_Figure.jpg"/>
          <p:cNvPicPr>
            <a:picLocks noChangeAspect="1"/>
          </p:cNvPicPr>
          <p:nvPr/>
        </p:nvPicPr>
        <p:blipFill rotWithShape="1">
          <a:blip r:embed="rId2">
            <a:extLst>
              <a:ext uri="{28A0092B-C50C-407E-A947-70E740481C1C}">
                <a14:useLocalDpi xmlns:a14="http://schemas.microsoft.com/office/drawing/2010/main" val="0"/>
              </a:ext>
            </a:extLst>
          </a:blip>
          <a:srcRect b="3086"/>
          <a:stretch/>
        </p:blipFill>
        <p:spPr>
          <a:xfrm>
            <a:off x="1259142" y="2986876"/>
            <a:ext cx="6641592" cy="3718723"/>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5-4 </a:t>
            </a:r>
            <a:r>
              <a:rPr lang="en-US" dirty="0" err="1">
                <a:latin typeface="Times New Roman" charset="0"/>
                <a:cs typeface="Times New Roman" charset="0"/>
              </a:rPr>
              <a:t>Nonuniform</a:t>
            </a:r>
            <a:r>
              <a:rPr lang="en-US" dirty="0">
                <a:latin typeface="Times New Roman" charset="0"/>
                <a:cs typeface="Times New Roman" charset="0"/>
              </a:rPr>
              <a:t> Circular Motion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If an object is moving in a circular path but at varying speeds, it must have a tangential component to its acceleration as well as the radial one.</a:t>
            </a:r>
          </a:p>
        </p:txBody>
      </p:sp>
      <p:sp>
        <p:nvSpPr>
          <p:cNvPr id="4" name="Date Placeholder 3"/>
          <p:cNvSpPr>
            <a:spLocks noGrp="1"/>
          </p:cNvSpPr>
          <p:nvPr>
            <p:ph type="dt" sz="half" idx="10"/>
          </p:nvPr>
        </p:nvSpPr>
        <p:spPr/>
        <p:txBody>
          <a:bodyPr/>
          <a:lstStyle/>
          <a:p>
            <a:r>
              <a:rPr lang="en-US"/>
              <a:t>© 2014 Pearson Education, Inc.</a:t>
            </a:r>
          </a:p>
        </p:txBody>
      </p:sp>
    </p:spTree>
    <p:extLst>
      <p:ext uri="{BB962C8B-B14F-4D97-AF65-F5344CB8AC3E}">
        <p14:creationId xmlns:p14="http://schemas.microsoft.com/office/powerpoint/2010/main" val="1569225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5_16_Figure.jpg"/>
          <p:cNvPicPr>
            <a:picLocks noChangeAspect="1"/>
          </p:cNvPicPr>
          <p:nvPr/>
        </p:nvPicPr>
        <p:blipFill rotWithShape="1">
          <a:blip r:embed="rId2">
            <a:extLst>
              <a:ext uri="{28A0092B-C50C-407E-A947-70E740481C1C}">
                <a14:useLocalDpi xmlns:a14="http://schemas.microsoft.com/office/drawing/2010/main" val="0"/>
              </a:ext>
            </a:extLst>
          </a:blip>
          <a:srcRect b="4279"/>
          <a:stretch/>
        </p:blipFill>
        <p:spPr>
          <a:xfrm>
            <a:off x="4953000" y="3200400"/>
            <a:ext cx="3635089" cy="3581400"/>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5-5 Newton</a:t>
            </a:r>
            <a:r>
              <a:rPr lang="en-US" altLang="ja-JP" dirty="0">
                <a:latin typeface="Times New Roman" charset="0"/>
                <a:cs typeface="Times New Roman" charset="0"/>
              </a:rPr>
              <a:t>’</a:t>
            </a:r>
            <a:r>
              <a:rPr lang="en-US" dirty="0">
                <a:latin typeface="Times New Roman" charset="0"/>
                <a:cs typeface="Times New Roman" charset="0"/>
              </a:rPr>
              <a:t>s Law of Universal Gravitation</a:t>
            </a:r>
          </a:p>
        </p:txBody>
      </p:sp>
      <p:sp>
        <p:nvSpPr>
          <p:cNvPr id="3" name="Content Placeholder 2"/>
          <p:cNvSpPr>
            <a:spLocks noGrp="1"/>
          </p:cNvSpPr>
          <p:nvPr>
            <p:ph idx="1"/>
          </p:nvPr>
        </p:nvSpPr>
        <p:spPr/>
        <p:txBody>
          <a:bodyPr/>
          <a:lstStyle/>
          <a:p>
            <a:pPr marL="0" indent="0">
              <a:buNone/>
            </a:pPr>
            <a:r>
              <a:rPr lang="en-US" dirty="0">
                <a:latin typeface="Times New Roman" charset="0"/>
                <a:cs typeface="Times New Roman" charset="0"/>
              </a:rPr>
              <a:t>If the force of gravity is being exerted on objects on Earth, what is the origin of that force?</a:t>
            </a:r>
          </a:p>
          <a:p>
            <a:pPr marL="0" indent="0">
              <a:spcBef>
                <a:spcPct val="50000"/>
              </a:spcBef>
              <a:buNone/>
            </a:pPr>
            <a:r>
              <a:rPr lang="en-US" dirty="0">
                <a:latin typeface="Times New Roman" charset="0"/>
                <a:cs typeface="Times New Roman" charset="0"/>
              </a:rPr>
              <a:t>Newton’s realization was that the force must come</a:t>
            </a:r>
            <a:br>
              <a:rPr lang="en-US" dirty="0">
                <a:latin typeface="Times New Roman" charset="0"/>
                <a:cs typeface="Times New Roman" charset="0"/>
              </a:rPr>
            </a:br>
            <a:r>
              <a:rPr lang="en-US" dirty="0">
                <a:latin typeface="Times New Roman" charset="0"/>
                <a:cs typeface="Times New Roman" charset="0"/>
              </a:rPr>
              <a:t>from the Earth. </a:t>
            </a:r>
          </a:p>
          <a:p>
            <a:pPr marL="0" indent="0">
              <a:spcBef>
                <a:spcPct val="50000"/>
              </a:spcBef>
              <a:buNone/>
            </a:pPr>
            <a:r>
              <a:rPr lang="en-US" dirty="0">
                <a:latin typeface="Times New Roman" charset="0"/>
                <a:cs typeface="Times New Roman" charset="0"/>
              </a:rPr>
              <a:t>He further realized that this</a:t>
            </a:r>
            <a:br>
              <a:rPr lang="en-US" dirty="0">
                <a:latin typeface="Times New Roman" charset="0"/>
                <a:cs typeface="Times New Roman" charset="0"/>
              </a:rPr>
            </a:br>
            <a:r>
              <a:rPr lang="en-US" dirty="0">
                <a:latin typeface="Times New Roman" charset="0"/>
                <a:cs typeface="Times New Roman" charset="0"/>
              </a:rPr>
              <a:t>force must be what keeps the</a:t>
            </a:r>
            <a:br>
              <a:rPr lang="en-US" dirty="0">
                <a:latin typeface="Times New Roman" charset="0"/>
                <a:cs typeface="Times New Roman" charset="0"/>
              </a:rPr>
            </a:br>
            <a:r>
              <a:rPr lang="en-US" dirty="0">
                <a:latin typeface="Times New Roman" charset="0"/>
                <a:cs typeface="Times New Roman" charset="0"/>
              </a:rPr>
              <a:t>Moon in its orbit.</a:t>
            </a:r>
          </a:p>
        </p:txBody>
      </p:sp>
      <p:sp>
        <p:nvSpPr>
          <p:cNvPr id="4" name="Date Placeholder 3"/>
          <p:cNvSpPr>
            <a:spLocks noGrp="1"/>
          </p:cNvSpPr>
          <p:nvPr>
            <p:ph type="dt" sz="half" idx="10"/>
          </p:nvPr>
        </p:nvSpPr>
        <p:spPr/>
        <p:txBody>
          <a:bodyPr/>
          <a:lstStyle/>
          <a:p>
            <a:r>
              <a:rPr lang="en-US"/>
              <a:t>© 2014 Pearson Education, Inc.</a:t>
            </a:r>
          </a:p>
        </p:txBody>
      </p:sp>
    </p:spTree>
    <p:extLst>
      <p:ext uri="{BB962C8B-B14F-4D97-AF65-F5344CB8AC3E}">
        <p14:creationId xmlns:p14="http://schemas.microsoft.com/office/powerpoint/2010/main" val="2241899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5-5 Newton</a:t>
            </a:r>
            <a:r>
              <a:rPr lang="en-US" altLang="ja-JP" dirty="0">
                <a:latin typeface="Times New Roman" charset="0"/>
                <a:cs typeface="Times New Roman" charset="0"/>
              </a:rPr>
              <a:t>’</a:t>
            </a:r>
            <a:r>
              <a:rPr lang="en-US" dirty="0">
                <a:latin typeface="Times New Roman" charset="0"/>
                <a:cs typeface="Times New Roman" charset="0"/>
              </a:rPr>
              <a:t>s Law of Universal Gravitation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magnitude of the gravitational constant </a:t>
            </a:r>
            <a:r>
              <a:rPr lang="en-US" i="1" dirty="0">
                <a:latin typeface="Times New Roman" charset="0"/>
                <a:cs typeface="Times New Roman" charset="0"/>
              </a:rPr>
              <a:t>G</a:t>
            </a:r>
            <a:r>
              <a:rPr lang="en-US" dirty="0">
                <a:latin typeface="Times New Roman" charset="0"/>
                <a:cs typeface="Times New Roman" charset="0"/>
              </a:rPr>
              <a:t> can be measured in the laboratory.</a:t>
            </a:r>
          </a:p>
          <a:p>
            <a:pPr marL="0" indent="0">
              <a:spcBef>
                <a:spcPct val="50000"/>
              </a:spcBef>
              <a:buNone/>
            </a:pPr>
            <a:r>
              <a:rPr lang="en-US" dirty="0">
                <a:latin typeface="Times New Roman" charset="0"/>
                <a:cs typeface="Times New Roman" charset="0"/>
              </a:rPr>
              <a:t>This is the Cavendish </a:t>
            </a:r>
            <a:br>
              <a:rPr lang="en-US" dirty="0">
                <a:latin typeface="Times New Roman" charset="0"/>
                <a:cs typeface="Times New Roman" charset="0"/>
              </a:rPr>
            </a:br>
            <a:r>
              <a:rPr lang="en-US" dirty="0">
                <a:latin typeface="Times New Roman" charset="0"/>
                <a:cs typeface="Times New Roman" charset="0"/>
              </a:rPr>
              <a:t>experiment.</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18_Figure.jpg"/>
          <p:cNvPicPr>
            <a:picLocks noChangeAspect="1"/>
          </p:cNvPicPr>
          <p:nvPr/>
        </p:nvPicPr>
        <p:blipFill rotWithShape="1">
          <a:blip r:embed="rId2">
            <a:extLst>
              <a:ext uri="{28A0092B-C50C-407E-A947-70E740481C1C}">
                <a14:useLocalDpi xmlns:a14="http://schemas.microsoft.com/office/drawing/2010/main" val="0"/>
              </a:ext>
            </a:extLst>
          </a:blip>
          <a:srcRect b="3566"/>
          <a:stretch/>
        </p:blipFill>
        <p:spPr>
          <a:xfrm>
            <a:off x="4876800" y="2397379"/>
            <a:ext cx="3316224" cy="4120896"/>
          </a:xfrm>
          <a:prstGeom prst="rect">
            <a:avLst/>
          </a:prstGeom>
        </p:spPr>
      </p:pic>
    </p:spTree>
    <p:extLst>
      <p:ext uri="{BB962C8B-B14F-4D97-AF65-F5344CB8AC3E}">
        <p14:creationId xmlns:p14="http://schemas.microsoft.com/office/powerpoint/2010/main" val="3958835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5_17_Figure.jpg"/>
          <p:cNvPicPr>
            <a:picLocks noChangeAspect="1"/>
          </p:cNvPicPr>
          <p:nvPr/>
        </p:nvPicPr>
        <p:blipFill rotWithShape="1">
          <a:blip r:embed="rId2">
            <a:extLst>
              <a:ext uri="{28A0092B-C50C-407E-A947-70E740481C1C}">
                <a14:useLocalDpi xmlns:a14="http://schemas.microsoft.com/office/drawing/2010/main" val="0"/>
              </a:ext>
            </a:extLst>
          </a:blip>
          <a:srcRect b="3823"/>
          <a:stretch/>
        </p:blipFill>
        <p:spPr>
          <a:xfrm>
            <a:off x="4800600" y="3048000"/>
            <a:ext cx="4139514" cy="3325356"/>
          </a:xfrm>
          <a:prstGeom prst="rect">
            <a:avLst/>
          </a:prstGeom>
        </p:spPr>
      </p:pic>
      <p:sp>
        <p:nvSpPr>
          <p:cNvPr id="2" name="Title 1"/>
          <p:cNvSpPr>
            <a:spLocks noGrp="1"/>
          </p:cNvSpPr>
          <p:nvPr>
            <p:ph type="title"/>
          </p:nvPr>
        </p:nvSpPr>
        <p:spPr/>
        <p:txBody>
          <a:bodyPr/>
          <a:lstStyle/>
          <a:p>
            <a:r>
              <a:rPr lang="en-US" dirty="0">
                <a:latin typeface="Times New Roman" charset="0"/>
                <a:cs typeface="Times New Roman" charset="0"/>
              </a:rPr>
              <a:t>5-5 Newton</a:t>
            </a:r>
            <a:r>
              <a:rPr lang="en-US" altLang="ja-JP" dirty="0">
                <a:latin typeface="Times New Roman" charset="0"/>
                <a:cs typeface="Times New Roman" charset="0"/>
              </a:rPr>
              <a:t>’</a:t>
            </a:r>
            <a:r>
              <a:rPr lang="en-US" dirty="0">
                <a:latin typeface="Times New Roman" charset="0"/>
                <a:cs typeface="Times New Roman" charset="0"/>
              </a:rPr>
              <a:t>s Law of Universal Gravitation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gravitational force on you is one-half of a Third Law pair: the Earth exerts a downward force on you, and you exert an upward force on the Earth. </a:t>
            </a:r>
          </a:p>
          <a:p>
            <a:pPr marL="0" indent="0">
              <a:spcBef>
                <a:spcPct val="50000"/>
              </a:spcBef>
              <a:buNone/>
            </a:pPr>
            <a:r>
              <a:rPr lang="en-US" dirty="0">
                <a:latin typeface="Times New Roman" charset="0"/>
                <a:cs typeface="Times New Roman" charset="0"/>
              </a:rPr>
              <a:t>When there is such a </a:t>
            </a:r>
            <a:br>
              <a:rPr lang="en-US" dirty="0">
                <a:latin typeface="Times New Roman" charset="0"/>
                <a:cs typeface="Times New Roman" charset="0"/>
              </a:rPr>
            </a:br>
            <a:r>
              <a:rPr lang="en-US" dirty="0">
                <a:latin typeface="Times New Roman" charset="0"/>
                <a:cs typeface="Times New Roman" charset="0"/>
              </a:rPr>
              <a:t>disparity in masses, the </a:t>
            </a:r>
            <a:br>
              <a:rPr lang="en-US" dirty="0">
                <a:latin typeface="Times New Roman" charset="0"/>
                <a:cs typeface="Times New Roman" charset="0"/>
              </a:rPr>
            </a:br>
            <a:r>
              <a:rPr lang="en-US" dirty="0">
                <a:latin typeface="Times New Roman" charset="0"/>
                <a:cs typeface="Times New Roman" charset="0"/>
              </a:rPr>
              <a:t>reaction force is undetectable, </a:t>
            </a:r>
            <a:br>
              <a:rPr lang="en-US" dirty="0">
                <a:latin typeface="Times New Roman" charset="0"/>
                <a:cs typeface="Times New Roman" charset="0"/>
              </a:rPr>
            </a:br>
            <a:r>
              <a:rPr lang="en-US" dirty="0">
                <a:latin typeface="Times New Roman" charset="0"/>
                <a:cs typeface="Times New Roman" charset="0"/>
              </a:rPr>
              <a:t>but for bodies more equal in </a:t>
            </a:r>
            <a:br>
              <a:rPr lang="en-US" dirty="0">
                <a:latin typeface="Times New Roman" charset="0"/>
                <a:cs typeface="Times New Roman" charset="0"/>
              </a:rPr>
            </a:br>
            <a:r>
              <a:rPr lang="en-US" dirty="0">
                <a:latin typeface="Times New Roman" charset="0"/>
                <a:cs typeface="Times New Roman" charset="0"/>
              </a:rPr>
              <a:t>mass it can be significant.</a:t>
            </a:r>
          </a:p>
        </p:txBody>
      </p:sp>
      <p:sp>
        <p:nvSpPr>
          <p:cNvPr id="4" name="Date Placeholder 3"/>
          <p:cNvSpPr>
            <a:spLocks noGrp="1"/>
          </p:cNvSpPr>
          <p:nvPr>
            <p:ph type="dt" sz="half" idx="10"/>
          </p:nvPr>
        </p:nvSpPr>
        <p:spPr/>
        <p:txBody>
          <a:bodyPr/>
          <a:lstStyle/>
          <a:p>
            <a:r>
              <a:rPr lang="en-US"/>
              <a:t>© 2014 Pearson Education, Inc.</a:t>
            </a:r>
          </a:p>
        </p:txBody>
      </p:sp>
    </p:spTree>
    <p:extLst>
      <p:ext uri="{BB962C8B-B14F-4D97-AF65-F5344CB8AC3E}">
        <p14:creationId xmlns:p14="http://schemas.microsoft.com/office/powerpoint/2010/main" val="4103397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5-5 Newton</a:t>
            </a:r>
            <a:r>
              <a:rPr lang="en-US" altLang="ja-JP" dirty="0">
                <a:latin typeface="Times New Roman" charset="0"/>
                <a:cs typeface="Times New Roman" charset="0"/>
              </a:rPr>
              <a:t>’</a:t>
            </a:r>
            <a:r>
              <a:rPr lang="en-US" dirty="0">
                <a:latin typeface="Times New Roman" charset="0"/>
                <a:cs typeface="Times New Roman" charset="0"/>
              </a:rPr>
              <a:t>s Law of Universal Gravitation</a:t>
            </a:r>
            <a:endParaRPr lang="en-US" dirty="0"/>
          </a:p>
        </p:txBody>
      </p:sp>
      <p:sp>
        <p:nvSpPr>
          <p:cNvPr id="3" name="Content Placeholder 2"/>
          <p:cNvSpPr>
            <a:spLocks noGrp="1"/>
          </p:cNvSpPr>
          <p:nvPr>
            <p:ph idx="1"/>
          </p:nvPr>
        </p:nvSpPr>
        <p:spPr>
          <a:xfrm>
            <a:off x="457200" y="1600200"/>
            <a:ext cx="8229600" cy="4892675"/>
          </a:xfrm>
        </p:spPr>
        <p:txBody>
          <a:bodyPr/>
          <a:lstStyle/>
          <a:p>
            <a:pPr marL="0" indent="0">
              <a:spcBef>
                <a:spcPct val="50000"/>
              </a:spcBef>
              <a:buNone/>
            </a:pPr>
            <a:r>
              <a:rPr lang="en-US" dirty="0">
                <a:latin typeface="Times New Roman" charset="0"/>
                <a:cs typeface="Times New Roman" charset="0"/>
              </a:rPr>
              <a:t>Therefore, the gravitational force must be proportional to both masses.</a:t>
            </a:r>
          </a:p>
          <a:p>
            <a:pPr marL="0" indent="0">
              <a:spcBef>
                <a:spcPct val="50000"/>
              </a:spcBef>
              <a:buNone/>
            </a:pPr>
            <a:r>
              <a:rPr lang="en-US" dirty="0">
                <a:latin typeface="Times New Roman" charset="0"/>
                <a:cs typeface="Times New Roman" charset="0"/>
              </a:rPr>
              <a:t>By observing planetary orbits, Newton also concluded that the gravitational force must decrease as the inverse of the square of the distance between the masses.</a:t>
            </a:r>
          </a:p>
          <a:p>
            <a:pPr marL="0" indent="0">
              <a:spcBef>
                <a:spcPct val="50000"/>
              </a:spcBef>
              <a:buNone/>
            </a:pPr>
            <a:r>
              <a:rPr lang="en-US" dirty="0">
                <a:latin typeface="Times New Roman" charset="0"/>
                <a:cs typeface="Times New Roman" charset="0"/>
              </a:rPr>
              <a:t>In its final form, the Law of Universal Gravitation</a:t>
            </a:r>
            <a:br>
              <a:rPr lang="en-US" dirty="0">
                <a:latin typeface="Times New Roman" charset="0"/>
                <a:cs typeface="Times New Roman" charset="0"/>
              </a:rPr>
            </a:br>
            <a:r>
              <a:rPr lang="en-US" dirty="0">
                <a:latin typeface="Times New Roman" charset="0"/>
                <a:cs typeface="Times New Roman" charset="0"/>
              </a:rPr>
              <a:t>reads:</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where </a:t>
            </a:r>
            <a:r>
              <a:rPr lang="en-US" b="1" i="1" dirty="0">
                <a:latin typeface="Times New Roman" charset="0"/>
                <a:cs typeface="Times New Roman" charset="0"/>
              </a:rPr>
              <a:t>G</a:t>
            </a:r>
            <a:r>
              <a:rPr lang="en-US" b="1" dirty="0">
                <a:latin typeface="Times New Roman" charset="0"/>
                <a:cs typeface="Times New Roman" charset="0"/>
              </a:rPr>
              <a:t> = 6.67 × 10</a:t>
            </a:r>
            <a:r>
              <a:rPr lang="en-US" b="1" baseline="30000" dirty="0">
                <a:latin typeface="Times New Roman" charset="0"/>
                <a:cs typeface="Times New Roman" charset="0"/>
              </a:rPr>
              <a:t>−11</a:t>
            </a:r>
            <a:r>
              <a:rPr lang="en-US" b="1" dirty="0">
                <a:latin typeface="Times New Roman" charset="0"/>
                <a:cs typeface="Times New Roman" charset="0"/>
              </a:rPr>
              <a:t> N·m</a:t>
            </a:r>
            <a:r>
              <a:rPr lang="en-US" b="1" baseline="30000" dirty="0">
                <a:latin typeface="Times New Roman" charset="0"/>
                <a:cs typeface="Times New Roman" charset="0"/>
              </a:rPr>
              <a:t>2</a:t>
            </a:r>
            <a:r>
              <a:rPr lang="en-US" b="1" dirty="0">
                <a:latin typeface="Times New Roman" charset="0"/>
                <a:cs typeface="Times New Roman" charset="0"/>
              </a:rPr>
              <a:t>/kg</a:t>
            </a:r>
            <a:r>
              <a:rPr lang="en-US" b="1" baseline="30000" dirty="0">
                <a:latin typeface="Times New Roman" charset="0"/>
                <a:cs typeface="Times New Roman" charset="0"/>
              </a:rPr>
              <a:t>2</a:t>
            </a:r>
            <a:r>
              <a:rPr lang="en-US" b="1" dirty="0">
                <a:latin typeface="Times New Roman" charset="0"/>
                <a:cs typeface="Times New Roman" charset="0"/>
              </a:rPr>
              <a:t> </a:t>
            </a:r>
            <a:endParaRPr lang="en-US" b="1" baseline="30000"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KeyEquation_04.jpg"/>
          <p:cNvPicPr>
            <a:picLocks noChangeAspect="1"/>
          </p:cNvPicPr>
          <p:nvPr/>
        </p:nvPicPr>
        <p:blipFill rotWithShape="1">
          <a:blip r:embed="rId2">
            <a:extLst>
              <a:ext uri="{28A0092B-C50C-407E-A947-70E740481C1C}">
                <a14:useLocalDpi xmlns:a14="http://schemas.microsoft.com/office/drawing/2010/main" val="0"/>
              </a:ext>
            </a:extLst>
          </a:blip>
          <a:srcRect r="71398" b="16475"/>
          <a:stretch/>
        </p:blipFill>
        <p:spPr>
          <a:xfrm>
            <a:off x="1384300" y="4648200"/>
            <a:ext cx="2444496" cy="885952"/>
          </a:xfrm>
          <a:prstGeom prst="rect">
            <a:avLst/>
          </a:prstGeom>
        </p:spPr>
      </p:pic>
      <p:sp>
        <p:nvSpPr>
          <p:cNvPr id="6" name="TextBox 5"/>
          <p:cNvSpPr txBox="1"/>
          <p:nvPr/>
        </p:nvSpPr>
        <p:spPr>
          <a:xfrm>
            <a:off x="4535495" y="4876800"/>
            <a:ext cx="646105" cy="369332"/>
          </a:xfrm>
          <a:prstGeom prst="rect">
            <a:avLst/>
          </a:prstGeom>
          <a:noFill/>
        </p:spPr>
        <p:txBody>
          <a:bodyPr wrap="none" rtlCol="0">
            <a:spAutoFit/>
          </a:bodyPr>
          <a:lstStyle/>
          <a:p>
            <a:r>
              <a:rPr lang="en-US" dirty="0">
                <a:latin typeface="Times New Roman"/>
                <a:cs typeface="Times New Roman"/>
              </a:rPr>
              <a:t>(5-4)</a:t>
            </a:r>
          </a:p>
        </p:txBody>
      </p:sp>
    </p:spTree>
    <p:extLst>
      <p:ext uri="{BB962C8B-B14F-4D97-AF65-F5344CB8AC3E}">
        <p14:creationId xmlns:p14="http://schemas.microsoft.com/office/powerpoint/2010/main" val="35536367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5-6 Gravity Near the Earth</a:t>
            </a:r>
            <a:r>
              <a:rPr lang="en-US" altLang="ja-JP" dirty="0">
                <a:latin typeface="Times New Roman" charset="0"/>
                <a:cs typeface="Times New Roman" charset="0"/>
              </a:rPr>
              <a:t>’</a:t>
            </a:r>
            <a:r>
              <a:rPr lang="en-US" dirty="0">
                <a:latin typeface="Times New Roman" charset="0"/>
                <a:cs typeface="Times New Roman" charset="0"/>
              </a:rPr>
              <a:t>s </a:t>
            </a:r>
            <a:r>
              <a:rPr lang="en-US" dirty="0" smtClean="0">
                <a:latin typeface="Times New Roman" charset="0"/>
                <a:cs typeface="Times New Roman" charset="0"/>
              </a:rPr>
              <a:t>Surface</a:t>
            </a:r>
            <a:br>
              <a:rPr lang="en-US" dirty="0" smtClean="0">
                <a:latin typeface="Times New Roman" charset="0"/>
                <a:cs typeface="Times New Roman" charset="0"/>
              </a:rPr>
            </a:br>
            <a:r>
              <a:rPr lang="en-US" dirty="0" smtClean="0">
                <a:latin typeface="Times New Roman" charset="0"/>
                <a:cs typeface="Times New Roman" charset="0"/>
              </a:rPr>
              <a:t>Take out a piece of NB paper to hand in.</a:t>
            </a:r>
            <a:endParaRPr lang="en-US" dirty="0">
              <a:latin typeface="Times New Roman" charset="0"/>
              <a:cs typeface="Times New Roman" charset="0"/>
            </a:endParaRPr>
          </a:p>
        </p:txBody>
      </p:sp>
      <p:sp>
        <p:nvSpPr>
          <p:cNvPr id="3" name="Content Placeholder 2"/>
          <p:cNvSpPr>
            <a:spLocks noGrp="1"/>
          </p:cNvSpPr>
          <p:nvPr>
            <p:ph idx="1"/>
          </p:nvPr>
        </p:nvSpPr>
        <p:spPr>
          <a:xfrm>
            <a:off x="361117" y="1371600"/>
            <a:ext cx="5961888" cy="5364163"/>
          </a:xfrm>
        </p:spPr>
        <p:txBody>
          <a:bodyPr/>
          <a:lstStyle/>
          <a:p>
            <a:pPr marL="0" indent="0">
              <a:spcBef>
                <a:spcPct val="50000"/>
              </a:spcBef>
              <a:buNone/>
            </a:pPr>
            <a:r>
              <a:rPr lang="en-US" sz="4000" b="1" dirty="0">
                <a:latin typeface="Times New Roman" charset="0"/>
                <a:cs typeface="Times New Roman" charset="0"/>
              </a:rPr>
              <a:t>Calculate g </a:t>
            </a:r>
            <a:r>
              <a:rPr lang="en-US" sz="4000" b="1" dirty="0" smtClean="0">
                <a:latin typeface="Times New Roman" charset="0"/>
                <a:cs typeface="Times New Roman" charset="0"/>
              </a:rPr>
              <a:t>(3 </a:t>
            </a:r>
            <a:r>
              <a:rPr lang="en-US" sz="4000" b="1" dirty="0" err="1" smtClean="0">
                <a:latin typeface="Times New Roman" charset="0"/>
                <a:cs typeface="Times New Roman" charset="0"/>
              </a:rPr>
              <a:t>sig.figs</a:t>
            </a:r>
            <a:r>
              <a:rPr lang="en-US" sz="4000" b="1" dirty="0" smtClean="0">
                <a:latin typeface="Times New Roman" charset="0"/>
                <a:cs typeface="Times New Roman" charset="0"/>
              </a:rPr>
              <a:t>.) if </a:t>
            </a:r>
            <a:r>
              <a:rPr lang="en-US" sz="4000" b="1" dirty="0">
                <a:latin typeface="Times New Roman" charset="0"/>
                <a:cs typeface="Times New Roman" charset="0"/>
              </a:rPr>
              <a:t>the mass of </a:t>
            </a:r>
            <a:r>
              <a:rPr lang="en-US" sz="4000" b="1" dirty="0">
                <a:latin typeface="Times New Roman" charset="0"/>
                <a:cs typeface="Times New Roman" charset="0"/>
              </a:rPr>
              <a:t>a</a:t>
            </a:r>
            <a:r>
              <a:rPr lang="en-US" sz="4000" b="1" dirty="0" smtClean="0">
                <a:latin typeface="Times New Roman" charset="0"/>
                <a:cs typeface="Times New Roman" charset="0"/>
              </a:rPr>
              <a:t> </a:t>
            </a:r>
            <a:r>
              <a:rPr lang="en-US" sz="4000" b="1" dirty="0">
                <a:latin typeface="Times New Roman" charset="0"/>
                <a:cs typeface="Times New Roman" charset="0"/>
              </a:rPr>
              <a:t>person is 160 </a:t>
            </a:r>
            <a:r>
              <a:rPr lang="en-US" sz="4000" b="1" dirty="0" smtClean="0">
                <a:latin typeface="Times New Roman" charset="0"/>
                <a:cs typeface="Times New Roman" charset="0"/>
              </a:rPr>
              <a:t>lbs. </a:t>
            </a:r>
            <a:endParaRPr lang="en-US" sz="4000" b="1" dirty="0">
              <a:latin typeface="Times New Roman" charset="0"/>
              <a:cs typeface="Times New Roman" charset="0"/>
            </a:endParaRPr>
          </a:p>
          <a:p>
            <a:pPr marL="0" indent="0">
              <a:spcBef>
                <a:spcPct val="50000"/>
              </a:spcBef>
              <a:buNone/>
            </a:pPr>
            <a:r>
              <a:rPr lang="en-US" sz="4000" b="1" dirty="0">
                <a:latin typeface="Times New Roman" charset="0"/>
                <a:cs typeface="Times New Roman" charset="0"/>
              </a:rPr>
              <a:t>and the mass of the earth is 5.98 x 10</a:t>
            </a:r>
            <a:r>
              <a:rPr lang="en-US" sz="4000" b="1" baseline="30000" dirty="0">
                <a:latin typeface="Times New Roman" charset="0"/>
                <a:cs typeface="Times New Roman" charset="0"/>
              </a:rPr>
              <a:t>24</a:t>
            </a:r>
            <a:r>
              <a:rPr lang="en-US" sz="4000" b="1" dirty="0">
                <a:latin typeface="Times New Roman" charset="0"/>
                <a:cs typeface="Times New Roman" charset="0"/>
              </a:rPr>
              <a:t> kg </a:t>
            </a:r>
          </a:p>
          <a:p>
            <a:pPr marL="0" indent="0">
              <a:spcBef>
                <a:spcPct val="50000"/>
              </a:spcBef>
              <a:buNone/>
            </a:pPr>
            <a:r>
              <a:rPr lang="en-US" sz="4000" b="1" dirty="0">
                <a:latin typeface="Times New Roman" charset="0"/>
                <a:cs typeface="Times New Roman" charset="0"/>
              </a:rPr>
              <a:t>and its radius is 6370 km.</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KeyEquation_05.jpg"/>
          <p:cNvPicPr>
            <a:picLocks noChangeAspect="1"/>
          </p:cNvPicPr>
          <p:nvPr/>
        </p:nvPicPr>
        <p:blipFill rotWithShape="1">
          <a:blip r:embed="rId2">
            <a:extLst>
              <a:ext uri="{28A0092B-C50C-407E-A947-70E740481C1C}">
                <a14:useLocalDpi xmlns:a14="http://schemas.microsoft.com/office/drawing/2010/main" val="0"/>
              </a:ext>
            </a:extLst>
          </a:blip>
          <a:srcRect r="80165" b="15278"/>
          <a:stretch/>
        </p:blipFill>
        <p:spPr>
          <a:xfrm>
            <a:off x="6962974" y="4934342"/>
            <a:ext cx="1695196" cy="805688"/>
          </a:xfrm>
          <a:prstGeom prst="rect">
            <a:avLst/>
          </a:prstGeom>
        </p:spPr>
      </p:pic>
      <p:pic>
        <p:nvPicPr>
          <p:cNvPr id="8" name="Picture 7" descr="EQ_pg121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19" y="3810000"/>
            <a:ext cx="2267712" cy="768096"/>
          </a:xfrm>
          <a:prstGeom prst="rect">
            <a:avLst/>
          </a:prstGeom>
        </p:spPr>
      </p:pic>
      <p:sp>
        <p:nvSpPr>
          <p:cNvPr id="6" name="TextBox 5"/>
          <p:cNvSpPr txBox="1"/>
          <p:nvPr/>
        </p:nvSpPr>
        <p:spPr>
          <a:xfrm>
            <a:off x="6962974" y="1960188"/>
            <a:ext cx="2037517" cy="1384995"/>
          </a:xfrm>
          <a:prstGeom prst="rect">
            <a:avLst/>
          </a:prstGeom>
          <a:noFill/>
        </p:spPr>
        <p:txBody>
          <a:bodyPr wrap="square" rtlCol="0">
            <a:spAutoFit/>
          </a:bodyPr>
          <a:lstStyle/>
          <a:p>
            <a:r>
              <a:rPr lang="en-US" sz="2800" i="1" dirty="0" smtClean="0"/>
              <a:t>Remember </a:t>
            </a:r>
          </a:p>
          <a:p>
            <a:r>
              <a:rPr lang="en-US" sz="2800" i="1" dirty="0" smtClean="0"/>
              <a:t>   F = mg</a:t>
            </a:r>
          </a:p>
          <a:p>
            <a:r>
              <a:rPr lang="en-US" sz="2800" i="1" dirty="0" smtClean="0"/>
              <a:t>therefore</a:t>
            </a:r>
            <a:endParaRPr lang="en-US" sz="2800" i="1" dirty="0"/>
          </a:p>
        </p:txBody>
      </p:sp>
    </p:spTree>
    <p:extLst>
      <p:ext uri="{BB962C8B-B14F-4D97-AF65-F5344CB8AC3E}">
        <p14:creationId xmlns:p14="http://schemas.microsoft.com/office/powerpoint/2010/main" val="386193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5-6 Gravity Near the Earth</a:t>
            </a:r>
            <a:r>
              <a:rPr lang="en-US" altLang="ja-JP" dirty="0">
                <a:latin typeface="Times New Roman" charset="0"/>
                <a:cs typeface="Times New Roman" charset="0"/>
              </a:rPr>
              <a:t>’</a:t>
            </a:r>
            <a:r>
              <a:rPr lang="en-US" dirty="0">
                <a:latin typeface="Times New Roman" charset="0"/>
                <a:cs typeface="Times New Roman" charset="0"/>
              </a:rPr>
              <a:t>s Surface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61116" y="1128712"/>
                <a:ext cx="8554283" cy="5364163"/>
              </a:xfrm>
            </p:spPr>
            <p:txBody>
              <a:bodyPr/>
              <a:lstStyle/>
              <a:p>
                <a:pPr marL="0" indent="0">
                  <a:spcBef>
                    <a:spcPct val="50000"/>
                  </a:spcBef>
                  <a:buNone/>
                </a:pPr>
                <a:r>
                  <a:rPr lang="en-US" sz="3200" b="1" dirty="0">
                    <a:latin typeface="Arial" panose="020B0604020202020204" pitchFamily="34" charset="0"/>
                    <a:cs typeface="Arial" panose="020B0604020202020204" pitchFamily="34" charset="0"/>
                  </a:rPr>
                  <a:t>The problem becomes:</a:t>
                </a:r>
              </a:p>
              <a:p>
                <a:pPr marL="0" indent="0">
                  <a:spcBef>
                    <a:spcPct val="50000"/>
                  </a:spcBef>
                  <a:buNone/>
                </a:pPr>
                <a:r>
                  <a:rPr lang="en-US" sz="3200" b="1" dirty="0">
                    <a:latin typeface="Arial" panose="020B0604020202020204" pitchFamily="34" charset="0"/>
                    <a:cs typeface="Arial" panose="020B0604020202020204" pitchFamily="34" charset="0"/>
                  </a:rPr>
                  <a:t>			g 	= 	G </a:t>
                </a:r>
                <a14:m>
                  <m:oMath xmlns:m="http://schemas.openxmlformats.org/officeDocument/2006/math">
                    <m:f>
                      <m:fPr>
                        <m:ctrlPr>
                          <a:rPr lang="en-US" sz="3200" b="1" i="1" smtClean="0">
                            <a:latin typeface="Cambria Math"/>
                            <a:cs typeface="Arial" panose="020B0604020202020204" pitchFamily="34" charset="0"/>
                          </a:rPr>
                        </m:ctrlPr>
                      </m:fPr>
                      <m:num>
                        <m:r>
                          <a:rPr lang="en-US" sz="3200" b="1" i="1" smtClean="0">
                            <a:latin typeface="Cambria Math"/>
                            <a:cs typeface="Arial" panose="020B0604020202020204" pitchFamily="34" charset="0"/>
                          </a:rPr>
                          <m:t>𝒎</m:t>
                        </m:r>
                      </m:num>
                      <m:den>
                        <m:sSup>
                          <m:sSupPr>
                            <m:ctrlPr>
                              <a:rPr lang="en-US" sz="3200" b="1" i="1" smtClean="0">
                                <a:latin typeface="Cambria Math"/>
                                <a:cs typeface="Arial" panose="020B0604020202020204" pitchFamily="34" charset="0"/>
                              </a:rPr>
                            </m:ctrlPr>
                          </m:sSupPr>
                          <m:e>
                            <m:r>
                              <a:rPr lang="en-US" sz="3200" b="1" i="1" smtClean="0">
                                <a:latin typeface="Cambria Math"/>
                                <a:cs typeface="Arial" panose="020B0604020202020204" pitchFamily="34" charset="0"/>
                              </a:rPr>
                              <m:t>𝒓</m:t>
                            </m:r>
                          </m:e>
                          <m:sup>
                            <m:r>
                              <a:rPr lang="en-US" sz="3200" b="1" i="1" smtClean="0">
                                <a:latin typeface="Cambria Math"/>
                                <a:cs typeface="Arial" panose="020B0604020202020204" pitchFamily="34" charset="0"/>
                              </a:rPr>
                              <m:t>𝟐</m:t>
                            </m:r>
                          </m:sup>
                        </m:sSup>
                      </m:den>
                    </m:f>
                  </m:oMath>
                </a14:m>
                <a:r>
                  <a:rPr lang="en-US" sz="3200" b="1" dirty="0">
                    <a:latin typeface="Arial" panose="020B0604020202020204" pitchFamily="34" charset="0"/>
                    <a:cs typeface="Arial" panose="020B0604020202020204" pitchFamily="34" charset="0"/>
                  </a:rPr>
                  <a:t> 	= </a:t>
                </a:r>
              </a:p>
              <a:p>
                <a:pPr marL="0" indent="0">
                  <a:spcBef>
                    <a:spcPct val="50000"/>
                  </a:spcBef>
                  <a:buNone/>
                </a:pPr>
                <a:r>
                  <a:rPr lang="en-US" sz="3200" b="1" dirty="0">
                    <a:latin typeface="Arial" panose="020B0604020202020204" pitchFamily="34" charset="0"/>
                    <a:cs typeface="Arial" panose="020B0604020202020204" pitchFamily="34" charset="0"/>
                  </a:rPr>
                  <a:t>	6.67 x 10</a:t>
                </a:r>
                <a:r>
                  <a:rPr lang="en-US" sz="3200" b="1" baseline="30000" dirty="0">
                    <a:latin typeface="Arial" panose="020B0604020202020204" pitchFamily="34" charset="0"/>
                    <a:cs typeface="Arial" panose="020B0604020202020204" pitchFamily="34" charset="0"/>
                  </a:rPr>
                  <a:t>-11</a:t>
                </a:r>
                <a:r>
                  <a:rPr lang="en-US" sz="3200" b="1" dirty="0">
                    <a:latin typeface="Arial" panose="020B0604020202020204" pitchFamily="34" charset="0"/>
                    <a:cs typeface="Arial" panose="020B0604020202020204" pitchFamily="34" charset="0"/>
                  </a:rPr>
                  <a:t> N m</a:t>
                </a:r>
                <a:r>
                  <a:rPr lang="en-US" sz="3200" b="1" baseline="30000" dirty="0">
                    <a:latin typeface="Arial" panose="020B0604020202020204" pitchFamily="34" charset="0"/>
                    <a:cs typeface="Arial" panose="020B0604020202020204" pitchFamily="34" charset="0"/>
                  </a:rPr>
                  <a:t>2</a:t>
                </a:r>
                <a:r>
                  <a:rPr lang="en-US" sz="3200" b="1" dirty="0">
                    <a:latin typeface="Arial" panose="020B0604020202020204" pitchFamily="34" charset="0"/>
                    <a:cs typeface="Arial" panose="020B0604020202020204" pitchFamily="34" charset="0"/>
                  </a:rPr>
                  <a:t>/kg</a:t>
                </a:r>
                <a:r>
                  <a:rPr lang="en-US" sz="3200" b="1" baseline="30000" dirty="0">
                    <a:latin typeface="Arial" panose="020B0604020202020204" pitchFamily="34" charset="0"/>
                    <a:cs typeface="Arial" panose="020B0604020202020204" pitchFamily="34" charset="0"/>
                  </a:rPr>
                  <a:t>2</a:t>
                </a:r>
                <a:r>
                  <a:rPr lang="en-US" sz="3200" b="1" dirty="0">
                    <a:latin typeface="Arial" panose="020B0604020202020204" pitchFamily="34" charset="0"/>
                    <a:cs typeface="Arial" panose="020B0604020202020204" pitchFamily="34" charset="0"/>
                  </a:rPr>
                  <a:t> </a:t>
                </a:r>
                <a14:m>
                  <m:oMath xmlns:m="http://schemas.openxmlformats.org/officeDocument/2006/math">
                    <m:f>
                      <m:fPr>
                        <m:ctrlPr>
                          <a:rPr lang="en-US" sz="3200" b="1" i="1" smtClean="0">
                            <a:latin typeface="Cambria Math"/>
                            <a:cs typeface="Arial" panose="020B0604020202020204" pitchFamily="34" charset="0"/>
                          </a:rPr>
                        </m:ctrlPr>
                      </m:fPr>
                      <m:num>
                        <m:r>
                          <a:rPr lang="en-US" sz="3200" b="1" i="1" smtClean="0">
                            <a:latin typeface="Cambria Math"/>
                            <a:cs typeface="Arial" panose="020B0604020202020204" pitchFamily="34" charset="0"/>
                          </a:rPr>
                          <m:t>𝟓</m:t>
                        </m:r>
                        <m:r>
                          <a:rPr lang="en-US" sz="3200" b="1" i="1" smtClean="0">
                            <a:latin typeface="Cambria Math"/>
                            <a:cs typeface="Arial" panose="020B0604020202020204" pitchFamily="34" charset="0"/>
                          </a:rPr>
                          <m:t>.</m:t>
                        </m:r>
                        <m:r>
                          <a:rPr lang="en-US" sz="3200" b="1" i="1" smtClean="0">
                            <a:latin typeface="Cambria Math"/>
                            <a:cs typeface="Arial" panose="020B0604020202020204" pitchFamily="34" charset="0"/>
                          </a:rPr>
                          <m:t>𝟗𝟖</m:t>
                        </m:r>
                        <m:r>
                          <a:rPr lang="en-US" sz="3200" b="1" i="1" smtClean="0">
                            <a:latin typeface="Cambria Math"/>
                            <a:cs typeface="Arial" panose="020B0604020202020204" pitchFamily="34" charset="0"/>
                          </a:rPr>
                          <m:t> </m:t>
                        </m:r>
                        <m:r>
                          <a:rPr lang="en-US" sz="3200" b="1" i="1" smtClean="0">
                            <a:latin typeface="Cambria Math"/>
                            <a:cs typeface="Arial" panose="020B0604020202020204" pitchFamily="34" charset="0"/>
                          </a:rPr>
                          <m:t>𝒙</m:t>
                        </m:r>
                        <m:r>
                          <a:rPr lang="en-US" sz="3200" b="1" i="1" smtClean="0">
                            <a:latin typeface="Cambria Math"/>
                            <a:cs typeface="Arial" panose="020B0604020202020204" pitchFamily="34" charset="0"/>
                          </a:rPr>
                          <m:t> </m:t>
                        </m:r>
                        <m:sSup>
                          <m:sSupPr>
                            <m:ctrlPr>
                              <a:rPr lang="en-US" sz="3200" b="1" i="1" smtClean="0">
                                <a:latin typeface="Cambria Math"/>
                                <a:cs typeface="Arial" panose="020B0604020202020204" pitchFamily="34" charset="0"/>
                              </a:rPr>
                            </m:ctrlPr>
                          </m:sSupPr>
                          <m:e>
                            <m:r>
                              <a:rPr lang="en-US" sz="3200" b="1" i="1" smtClean="0">
                                <a:latin typeface="Cambria Math"/>
                                <a:cs typeface="Arial" panose="020B0604020202020204" pitchFamily="34" charset="0"/>
                              </a:rPr>
                              <m:t>𝟏𝟎</m:t>
                            </m:r>
                          </m:e>
                          <m:sup>
                            <m:r>
                              <a:rPr lang="en-US" sz="3200" b="1" i="1" smtClean="0">
                                <a:latin typeface="Cambria Math"/>
                                <a:cs typeface="Arial" panose="020B0604020202020204" pitchFamily="34" charset="0"/>
                              </a:rPr>
                              <m:t>𝟐𝟒</m:t>
                            </m:r>
                          </m:sup>
                        </m:sSup>
                      </m:num>
                      <m:den>
                        <m:sSup>
                          <m:sSupPr>
                            <m:ctrlPr>
                              <a:rPr lang="en-US" sz="3200" b="1" i="1" smtClean="0">
                                <a:latin typeface="Cambria Math"/>
                                <a:cs typeface="Arial" panose="020B0604020202020204" pitchFamily="34" charset="0"/>
                              </a:rPr>
                            </m:ctrlPr>
                          </m:sSupPr>
                          <m:e>
                            <m:r>
                              <a:rPr lang="en-US" sz="3200" b="1" i="1" smtClean="0">
                                <a:latin typeface="Cambria Math"/>
                                <a:cs typeface="Arial" panose="020B0604020202020204" pitchFamily="34" charset="0"/>
                              </a:rPr>
                              <m:t>(</m:t>
                            </m:r>
                            <m:r>
                              <a:rPr lang="en-US" sz="3200" b="1" i="1" smtClean="0">
                                <a:latin typeface="Cambria Math"/>
                                <a:cs typeface="Arial" panose="020B0604020202020204" pitchFamily="34" charset="0"/>
                              </a:rPr>
                              <m:t>𝟔</m:t>
                            </m:r>
                            <m:r>
                              <a:rPr lang="en-US" sz="3200" b="1" i="1" smtClean="0">
                                <a:latin typeface="Cambria Math"/>
                                <a:cs typeface="Arial" panose="020B0604020202020204" pitchFamily="34" charset="0"/>
                              </a:rPr>
                              <m:t>.</m:t>
                            </m:r>
                            <m:r>
                              <a:rPr lang="en-US" sz="3200" b="1" i="1" smtClean="0">
                                <a:latin typeface="Cambria Math"/>
                                <a:cs typeface="Arial" panose="020B0604020202020204" pitchFamily="34" charset="0"/>
                              </a:rPr>
                              <m:t>𝟑𝟕</m:t>
                            </m:r>
                            <m:r>
                              <a:rPr lang="en-US" sz="3200" b="1" i="1" smtClean="0">
                                <a:latin typeface="Cambria Math"/>
                                <a:cs typeface="Arial" panose="020B0604020202020204" pitchFamily="34" charset="0"/>
                              </a:rPr>
                              <m:t> </m:t>
                            </m:r>
                            <m:r>
                              <a:rPr lang="en-US" sz="3200" b="1" i="1" smtClean="0">
                                <a:latin typeface="Cambria Math"/>
                                <a:cs typeface="Arial" panose="020B0604020202020204" pitchFamily="34" charset="0"/>
                              </a:rPr>
                              <m:t>𝒙</m:t>
                            </m:r>
                            <m:r>
                              <a:rPr lang="en-US" sz="3200" b="1" i="1" smtClean="0">
                                <a:latin typeface="Cambria Math"/>
                                <a:cs typeface="Arial" panose="020B0604020202020204" pitchFamily="34" charset="0"/>
                              </a:rPr>
                              <m:t> </m:t>
                            </m:r>
                            <m:r>
                              <a:rPr lang="en-US" sz="3200" b="1" i="1" smtClean="0">
                                <a:latin typeface="Cambria Math"/>
                                <a:cs typeface="Arial" panose="020B0604020202020204" pitchFamily="34" charset="0"/>
                              </a:rPr>
                              <m:t>𝟏𝟎</m:t>
                            </m:r>
                          </m:e>
                          <m:sup>
                            <m:r>
                              <a:rPr lang="en-US" sz="3200" b="1" i="1" smtClean="0">
                                <a:latin typeface="Cambria Math"/>
                                <a:cs typeface="Arial" panose="020B0604020202020204" pitchFamily="34" charset="0"/>
                              </a:rPr>
                              <m:t>𝟔</m:t>
                            </m:r>
                            <m:r>
                              <a:rPr lang="en-US" sz="3200" b="1" i="1" smtClean="0">
                                <a:latin typeface="Cambria Math"/>
                                <a:cs typeface="Arial" panose="020B0604020202020204" pitchFamily="34" charset="0"/>
                              </a:rPr>
                              <m:t>)</m:t>
                            </m:r>
                            <m:r>
                              <a:rPr lang="en-US" sz="3200" b="1" i="1" smtClean="0">
                                <a:latin typeface="Cambria Math"/>
                                <a:cs typeface="Arial" panose="020B0604020202020204" pitchFamily="34" charset="0"/>
                              </a:rPr>
                              <m:t>𝟐</m:t>
                            </m:r>
                          </m:sup>
                        </m:sSup>
                      </m:den>
                    </m:f>
                  </m:oMath>
                </a14:m>
                <a:endParaRPr lang="en-US" sz="3200" b="1" dirty="0">
                  <a:latin typeface="Arial" panose="020B0604020202020204" pitchFamily="34" charset="0"/>
                  <a:cs typeface="Arial" panose="020B0604020202020204" pitchFamily="34" charset="0"/>
                </a:endParaRPr>
              </a:p>
              <a:p>
                <a:pPr marL="0" indent="0">
                  <a:spcBef>
                    <a:spcPct val="50000"/>
                  </a:spcBef>
                  <a:buNone/>
                </a:pPr>
                <a:r>
                  <a:rPr lang="en-US" sz="3200" b="1" dirty="0">
                    <a:latin typeface="Arial" panose="020B0604020202020204" pitchFamily="34" charset="0"/>
                    <a:cs typeface="Arial" panose="020B0604020202020204" pitchFamily="34" charset="0"/>
                  </a:rPr>
                  <a:t>	Do the numbers math and 10s </a:t>
                </a:r>
                <a:r>
                  <a:rPr lang="en-US" sz="3200" b="1" dirty="0" smtClean="0">
                    <a:latin typeface="Arial" panose="020B0604020202020204" pitchFamily="34" charset="0"/>
                    <a:cs typeface="Arial" panose="020B0604020202020204" pitchFamily="34" charset="0"/>
                  </a:rPr>
                  <a:t>separately</a:t>
                </a:r>
                <a:endParaRPr lang="en-US" sz="3200" b="1" dirty="0">
                  <a:latin typeface="Arial" panose="020B0604020202020204" pitchFamily="34" charset="0"/>
                  <a:cs typeface="Arial" panose="020B0604020202020204" pitchFamily="34" charset="0"/>
                </a:endParaRPr>
              </a:p>
              <a:p>
                <a:pPr marL="0" indent="0">
                  <a:spcBef>
                    <a:spcPct val="50000"/>
                  </a:spcBef>
                  <a:buNone/>
                </a:pPr>
                <a:r>
                  <a:rPr lang="en-US" sz="3200" b="1" dirty="0">
                    <a:latin typeface="Arial" panose="020B0604020202020204" pitchFamily="34" charset="0"/>
                    <a:cs typeface="Arial" panose="020B0604020202020204" pitchFamily="34" charset="0"/>
                  </a:rPr>
                  <a:t>	0.983 x 10</a:t>
                </a:r>
                <a:r>
                  <a:rPr lang="en-US" sz="3200" b="1" baseline="30000" dirty="0">
                    <a:latin typeface="Arial" panose="020B0604020202020204" pitchFamily="34" charset="0"/>
                    <a:cs typeface="Arial" panose="020B0604020202020204" pitchFamily="34" charset="0"/>
                  </a:rPr>
                  <a:t>1</a:t>
                </a:r>
                <a:r>
                  <a:rPr lang="en-US" sz="3200" b="1" dirty="0">
                    <a:latin typeface="Arial" panose="020B0604020202020204" pitchFamily="34" charset="0"/>
                    <a:cs typeface="Arial" panose="020B0604020202020204" pitchFamily="34" charset="0"/>
                  </a:rPr>
                  <a:t> =  g = 9.83 m/s</a:t>
                </a:r>
                <a:r>
                  <a:rPr lang="en-US" sz="3200" b="1" baseline="30000" dirty="0">
                    <a:latin typeface="Arial" panose="020B0604020202020204" pitchFamily="34" charset="0"/>
                    <a:cs typeface="Arial" panose="020B0604020202020204" pitchFamily="34" charset="0"/>
                  </a:rPr>
                  <a:t>2</a:t>
                </a:r>
              </a:p>
              <a:p>
                <a:pPr marL="0" indent="0">
                  <a:spcBef>
                    <a:spcPct val="50000"/>
                  </a:spcBef>
                  <a:buNone/>
                </a:pPr>
                <a:endParaRPr lang="en-US" sz="32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61116" y="1128712"/>
                <a:ext cx="8554283" cy="5364163"/>
              </a:xfrm>
              <a:blipFill rotWithShape="1">
                <a:blip r:embed="rId2"/>
                <a:stretch>
                  <a:fillRect l="-2851" t="-1477" r="-64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 2014 Pearson Education, Inc.</a:t>
            </a:r>
          </a:p>
        </p:txBody>
      </p:sp>
      <p:sp>
        <p:nvSpPr>
          <p:cNvPr id="6" name="Rounded Rectangle 5"/>
          <p:cNvSpPr/>
          <p:nvPr/>
        </p:nvSpPr>
        <p:spPr>
          <a:xfrm>
            <a:off x="3352800" y="4876800"/>
            <a:ext cx="2590800" cy="53340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98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5-6 Gravity Near the Earth</a:t>
            </a:r>
            <a:r>
              <a:rPr lang="en-US" altLang="ja-JP" dirty="0">
                <a:latin typeface="Times New Roman" charset="0"/>
                <a:cs typeface="Times New Roman" charset="0"/>
              </a:rPr>
              <a:t>’</a:t>
            </a:r>
            <a:r>
              <a:rPr lang="en-US" dirty="0">
                <a:latin typeface="Times New Roman" charset="0"/>
                <a:cs typeface="Times New Roman" charset="0"/>
              </a:rPr>
              <a:t>s Surface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Now we can relate the gravitational constant to the local acceleration of gravity. We know that, on the surface of the Earth:</a:t>
            </a:r>
          </a:p>
          <a:p>
            <a:pPr marL="0" indent="0" algn="ctr">
              <a:spcBef>
                <a:spcPct val="50000"/>
              </a:spcBef>
              <a:buNone/>
            </a:pPr>
            <a:endParaRPr lang="en-US" baseline="30000" dirty="0">
              <a:latin typeface="Times New Roman" charset="0"/>
              <a:cs typeface="Times New Roman" charset="0"/>
            </a:endParaRPr>
          </a:p>
          <a:p>
            <a:pPr marL="0" indent="0">
              <a:spcBef>
                <a:spcPct val="50000"/>
              </a:spcBef>
              <a:buNone/>
            </a:pPr>
            <a:r>
              <a:rPr lang="en-US" dirty="0">
                <a:latin typeface="Times New Roman" charset="0"/>
                <a:cs typeface="Times New Roman" charset="0"/>
              </a:rPr>
              <a:t>Solving for </a:t>
            </a:r>
            <a:r>
              <a:rPr lang="en-US" i="1" dirty="0">
                <a:latin typeface="Times New Roman" charset="0"/>
                <a:cs typeface="Times New Roman" charset="0"/>
              </a:rPr>
              <a:t>g</a:t>
            </a:r>
            <a:r>
              <a:rPr lang="en-US" dirty="0">
                <a:latin typeface="Times New Roman" charset="0"/>
                <a:cs typeface="Times New Roman" charset="0"/>
              </a:rPr>
              <a:t> gives:</a:t>
            </a:r>
          </a:p>
          <a:p>
            <a:pPr marL="0" indent="0">
              <a:spcBef>
                <a:spcPct val="100000"/>
              </a:spcBef>
              <a:buNone/>
            </a:pPr>
            <a:r>
              <a:rPr lang="en-US" dirty="0">
                <a:latin typeface="Times New Roman" charset="0"/>
                <a:cs typeface="Times New Roman" charset="0"/>
              </a:rPr>
              <a:t>Now, knowing </a:t>
            </a:r>
            <a:r>
              <a:rPr lang="en-US" i="1" dirty="0">
                <a:latin typeface="Times New Roman" charset="0"/>
                <a:cs typeface="Times New Roman" charset="0"/>
              </a:rPr>
              <a:t>g</a:t>
            </a:r>
            <a:r>
              <a:rPr lang="en-US" dirty="0">
                <a:latin typeface="Times New Roman" charset="0"/>
                <a:cs typeface="Times New Roman" charset="0"/>
              </a:rPr>
              <a:t> and the radius of the Earth, the mass of the Earth can be calculated:</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KeyEquation_05.jpg"/>
          <p:cNvPicPr>
            <a:picLocks noChangeAspect="1"/>
          </p:cNvPicPr>
          <p:nvPr/>
        </p:nvPicPr>
        <p:blipFill rotWithShape="1">
          <a:blip r:embed="rId2">
            <a:extLst>
              <a:ext uri="{28A0092B-C50C-407E-A947-70E740481C1C}">
                <a14:useLocalDpi xmlns:a14="http://schemas.microsoft.com/office/drawing/2010/main" val="0"/>
              </a:ext>
            </a:extLst>
          </a:blip>
          <a:srcRect r="80165" b="15278"/>
          <a:stretch/>
        </p:blipFill>
        <p:spPr>
          <a:xfrm>
            <a:off x="3352800" y="3461512"/>
            <a:ext cx="1695196" cy="805688"/>
          </a:xfrm>
          <a:prstGeom prst="rect">
            <a:avLst/>
          </a:prstGeom>
        </p:spPr>
      </p:pic>
      <p:pic>
        <p:nvPicPr>
          <p:cNvPr id="8" name="Picture 7" descr="EQ_pg121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584704"/>
            <a:ext cx="2267712" cy="768096"/>
          </a:xfrm>
          <a:prstGeom prst="rect">
            <a:avLst/>
          </a:prstGeom>
        </p:spPr>
      </p:pic>
      <p:pic>
        <p:nvPicPr>
          <p:cNvPr id="9" name="Picture 8" descr="EQ_pg121_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72" y="5334000"/>
            <a:ext cx="8339328" cy="981456"/>
          </a:xfrm>
          <a:prstGeom prst="rect">
            <a:avLst/>
          </a:prstGeom>
        </p:spPr>
      </p:pic>
    </p:spTree>
    <p:extLst>
      <p:ext uri="{BB962C8B-B14F-4D97-AF65-F5344CB8AC3E}">
        <p14:creationId xmlns:p14="http://schemas.microsoft.com/office/powerpoint/2010/main" val="335907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 of Chapter 5</a:t>
            </a:r>
          </a:p>
        </p:txBody>
      </p:sp>
      <p:sp>
        <p:nvSpPr>
          <p:cNvPr id="3" name="Content Placeholder 2"/>
          <p:cNvSpPr>
            <a:spLocks noGrp="1"/>
          </p:cNvSpPr>
          <p:nvPr>
            <p:ph idx="1"/>
          </p:nvPr>
        </p:nvSpPr>
        <p:spPr>
          <a:xfrm>
            <a:off x="457200" y="1600200"/>
            <a:ext cx="8610600" cy="4892675"/>
          </a:xfrm>
        </p:spPr>
        <p:txBody>
          <a:bodyPr/>
          <a:lstStyle/>
          <a:p>
            <a:pPr>
              <a:spcBef>
                <a:spcPct val="50000"/>
              </a:spcBef>
              <a:buFontTx/>
              <a:buChar char="•"/>
            </a:pPr>
            <a:r>
              <a:rPr lang="en-US" dirty="0">
                <a:latin typeface="Times New Roman" charset="0"/>
                <a:cs typeface="Times New Roman" charset="0"/>
              </a:rPr>
              <a:t>Kinematics of Uniform Circular Motion</a:t>
            </a:r>
          </a:p>
          <a:p>
            <a:pPr>
              <a:spcBef>
                <a:spcPct val="50000"/>
              </a:spcBef>
              <a:buFontTx/>
              <a:buChar char="•"/>
            </a:pPr>
            <a:r>
              <a:rPr lang="en-US" dirty="0">
                <a:latin typeface="Times New Roman" charset="0"/>
                <a:cs typeface="Times New Roman" charset="0"/>
              </a:rPr>
              <a:t>Dynamics of Uniform Circular Motion</a:t>
            </a:r>
          </a:p>
          <a:p>
            <a:pPr>
              <a:spcBef>
                <a:spcPct val="50000"/>
              </a:spcBef>
              <a:buFontTx/>
              <a:buChar char="•"/>
            </a:pPr>
            <a:r>
              <a:rPr lang="en-US" dirty="0">
                <a:latin typeface="Times New Roman" charset="0"/>
                <a:cs typeface="Times New Roman" charset="0"/>
              </a:rPr>
              <a:t>Highway Curves, Banked and Unbanked</a:t>
            </a:r>
          </a:p>
          <a:p>
            <a:pPr>
              <a:spcBef>
                <a:spcPct val="50000"/>
              </a:spcBef>
              <a:buFontTx/>
              <a:buChar char="•"/>
            </a:pPr>
            <a:r>
              <a:rPr lang="en-US" dirty="0" err="1">
                <a:latin typeface="Times New Roman" charset="0"/>
                <a:cs typeface="Times New Roman" charset="0"/>
              </a:rPr>
              <a:t>Nonuniform</a:t>
            </a:r>
            <a:r>
              <a:rPr lang="en-US" dirty="0">
                <a:latin typeface="Times New Roman" charset="0"/>
                <a:cs typeface="Times New Roman" charset="0"/>
              </a:rPr>
              <a:t> Circular Motion</a:t>
            </a:r>
          </a:p>
          <a:p>
            <a:pPr>
              <a:spcBef>
                <a:spcPct val="50000"/>
              </a:spcBef>
              <a:buFontTx/>
              <a:buChar char="•"/>
            </a:pPr>
            <a:r>
              <a:rPr lang="en-US" dirty="0">
                <a:latin typeface="Times New Roman" charset="0"/>
                <a:cs typeface="Times New Roman" charset="0"/>
              </a:rPr>
              <a:t>Newton’s Law of Universal Gravitation</a:t>
            </a:r>
          </a:p>
        </p:txBody>
      </p:sp>
      <p:sp>
        <p:nvSpPr>
          <p:cNvPr id="4" name="Date Placeholder 3"/>
          <p:cNvSpPr>
            <a:spLocks noGrp="1"/>
          </p:cNvSpPr>
          <p:nvPr>
            <p:ph type="dt" sz="half" idx="10"/>
          </p:nvPr>
        </p:nvSpPr>
        <p:spPr/>
        <p:txBody>
          <a:bodyPr/>
          <a:lstStyle/>
          <a:p>
            <a:r>
              <a:rPr lang="en-US"/>
              <a:t>© 2014 Pearson Education, Inc.</a:t>
            </a:r>
          </a:p>
        </p:txBody>
      </p:sp>
    </p:spTree>
    <p:extLst>
      <p:ext uri="{BB962C8B-B14F-4D97-AF65-F5344CB8AC3E}">
        <p14:creationId xmlns:p14="http://schemas.microsoft.com/office/powerpoint/2010/main" val="3644357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5-6 Gravity Near the Earth</a:t>
            </a:r>
            <a:r>
              <a:rPr lang="en-US" altLang="ja-JP" dirty="0">
                <a:latin typeface="Times New Roman" charset="0"/>
                <a:cs typeface="Times New Roman" charset="0"/>
              </a:rPr>
              <a:t>’</a:t>
            </a:r>
            <a:r>
              <a:rPr lang="en-US" dirty="0">
                <a:latin typeface="Times New Roman" charset="0"/>
                <a:cs typeface="Times New Roman" charset="0"/>
              </a:rPr>
              <a:t>s Surface</a:t>
            </a:r>
            <a:endParaRPr lang="en-US" dirty="0"/>
          </a:p>
        </p:txBody>
      </p:sp>
      <p:sp>
        <p:nvSpPr>
          <p:cNvPr id="3" name="Content Placeholder 2"/>
          <p:cNvSpPr>
            <a:spLocks noGrp="1"/>
          </p:cNvSpPr>
          <p:nvPr>
            <p:ph idx="1"/>
          </p:nvPr>
        </p:nvSpPr>
        <p:spPr>
          <a:xfrm>
            <a:off x="457200" y="1600200"/>
            <a:ext cx="3657600" cy="4525963"/>
          </a:xfrm>
        </p:spPr>
        <p:txBody>
          <a:bodyPr/>
          <a:lstStyle/>
          <a:p>
            <a:pPr marL="0" indent="0">
              <a:buNone/>
            </a:pPr>
            <a:r>
              <a:rPr lang="en-US" dirty="0">
                <a:latin typeface="Times New Roman" charset="0"/>
                <a:cs typeface="Times New Roman" charset="0"/>
              </a:rPr>
              <a:t>The acceleration due to gravity varies over the Earth</a:t>
            </a:r>
            <a:r>
              <a:rPr lang="en-US" altLang="ja-JP" dirty="0">
                <a:latin typeface="Times New Roman" charset="0"/>
                <a:cs typeface="Times New Roman" charset="0"/>
              </a:rPr>
              <a:t>’</a:t>
            </a:r>
            <a:r>
              <a:rPr lang="en-US" dirty="0">
                <a:latin typeface="Times New Roman" charset="0"/>
                <a:cs typeface="Times New Roman" charset="0"/>
              </a:rPr>
              <a:t>s surface due to altitude, local geology, and the shape of the Earth, which is not quite spherical</a:t>
            </a:r>
            <a:r>
              <a:rPr lang="en-US" dirty="0" smtClean="0">
                <a:latin typeface="Times New Roman" charset="0"/>
                <a:cs typeface="Times New Roman" charset="0"/>
              </a:rPr>
              <a:t>. Difference between poles and equator distance is 43 km or 27 miles.</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01_Table.jpg"/>
          <p:cNvPicPr>
            <a:picLocks noChangeAspect="1"/>
          </p:cNvPicPr>
          <p:nvPr/>
        </p:nvPicPr>
        <p:blipFill rotWithShape="1">
          <a:blip r:embed="rId2">
            <a:extLst>
              <a:ext uri="{28A0092B-C50C-407E-A947-70E740481C1C}">
                <a14:useLocalDpi xmlns:a14="http://schemas.microsoft.com/office/drawing/2010/main" val="0"/>
              </a:ext>
            </a:extLst>
          </a:blip>
          <a:srcRect b="3553"/>
          <a:stretch/>
        </p:blipFill>
        <p:spPr>
          <a:xfrm>
            <a:off x="4191000" y="1752600"/>
            <a:ext cx="4724400" cy="4827016"/>
          </a:xfrm>
          <a:prstGeom prst="rect">
            <a:avLst/>
          </a:prstGeom>
        </p:spPr>
      </p:pic>
    </p:spTree>
    <p:extLst>
      <p:ext uri="{BB962C8B-B14F-4D97-AF65-F5344CB8AC3E}">
        <p14:creationId xmlns:p14="http://schemas.microsoft.com/office/powerpoint/2010/main" val="3062203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5-7 Satellites and </a:t>
            </a:r>
            <a:r>
              <a:rPr lang="en-US" altLang="ja-JP" dirty="0">
                <a:latin typeface="Times New Roman" charset="0"/>
                <a:cs typeface="Times New Roman" charset="0"/>
              </a:rPr>
              <a:t>“</a:t>
            </a:r>
            <a:r>
              <a:rPr lang="en-US" dirty="0">
                <a:latin typeface="Times New Roman" charset="0"/>
                <a:cs typeface="Times New Roman" charset="0"/>
              </a:rPr>
              <a:t>Weightlessness</a:t>
            </a:r>
            <a:r>
              <a:rPr lang="en-US" altLang="ja-JP" dirty="0">
                <a:latin typeface="Times New Roman" charset="0"/>
                <a:cs typeface="Times New Roman" charset="0"/>
              </a:rPr>
              <a:t>”</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Satellites are routinely put into orbit around the Earth. The tangential speed must be high enough so that the satellite does not return to Earth, but not so high that it escapes Earth</a:t>
            </a:r>
            <a:r>
              <a:rPr lang="en-US" altLang="ja-JP" dirty="0">
                <a:latin typeface="Times New Roman" charset="0"/>
                <a:cs typeface="Times New Roman" charset="0"/>
              </a:rPr>
              <a:t>’</a:t>
            </a:r>
            <a:r>
              <a:rPr lang="en-US" dirty="0">
                <a:latin typeface="Times New Roman" charset="0"/>
                <a:cs typeface="Times New Roman" charset="0"/>
              </a:rPr>
              <a:t>s gravity altogether.</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22_Figure.jpg"/>
          <p:cNvPicPr>
            <a:picLocks noChangeAspect="1"/>
          </p:cNvPicPr>
          <p:nvPr/>
        </p:nvPicPr>
        <p:blipFill rotWithShape="1">
          <a:blip r:embed="rId2">
            <a:extLst>
              <a:ext uri="{28A0092B-C50C-407E-A947-70E740481C1C}">
                <a14:useLocalDpi xmlns:a14="http://schemas.microsoft.com/office/drawing/2010/main" val="0"/>
              </a:ext>
            </a:extLst>
          </a:blip>
          <a:srcRect b="2934"/>
          <a:stretch/>
        </p:blipFill>
        <p:spPr>
          <a:xfrm>
            <a:off x="4724400" y="3505200"/>
            <a:ext cx="4143675" cy="3276600"/>
          </a:xfrm>
          <a:prstGeom prst="rect">
            <a:avLst/>
          </a:prstGeom>
        </p:spPr>
      </p:pic>
    </p:spTree>
    <p:extLst>
      <p:ext uri="{BB962C8B-B14F-4D97-AF65-F5344CB8AC3E}">
        <p14:creationId xmlns:p14="http://schemas.microsoft.com/office/powerpoint/2010/main" val="3859631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5-7 Satellites and </a:t>
            </a:r>
            <a:r>
              <a:rPr lang="en-US" altLang="ja-JP" dirty="0">
                <a:latin typeface="Times New Roman" charset="0"/>
                <a:cs typeface="Times New Roman" charset="0"/>
              </a:rPr>
              <a:t>“</a:t>
            </a:r>
            <a:r>
              <a:rPr lang="en-US" dirty="0">
                <a:latin typeface="Times New Roman" charset="0"/>
                <a:cs typeface="Times New Roman" charset="0"/>
              </a:rPr>
              <a:t>Weightlessness</a:t>
            </a:r>
            <a:r>
              <a:rPr lang="en-US" altLang="ja-JP" dirty="0">
                <a:latin typeface="Times New Roman" charset="0"/>
                <a:cs typeface="Times New Roman" charset="0"/>
              </a:rPr>
              <a:t>”</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satellite is kept in orbit by its speed—it is continually falling, but the Earth curves from underneath it.</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23_Figure.jpg"/>
          <p:cNvPicPr>
            <a:picLocks noChangeAspect="1"/>
          </p:cNvPicPr>
          <p:nvPr/>
        </p:nvPicPr>
        <p:blipFill rotWithShape="1">
          <a:blip r:embed="rId2">
            <a:extLst>
              <a:ext uri="{28A0092B-C50C-407E-A947-70E740481C1C}">
                <a14:useLocalDpi xmlns:a14="http://schemas.microsoft.com/office/drawing/2010/main" val="0"/>
              </a:ext>
            </a:extLst>
          </a:blip>
          <a:srcRect t="-1517" b="5400"/>
          <a:stretch/>
        </p:blipFill>
        <p:spPr>
          <a:xfrm>
            <a:off x="3017235" y="2743200"/>
            <a:ext cx="3125406" cy="3974177"/>
          </a:xfrm>
          <a:prstGeom prst="rect">
            <a:avLst/>
          </a:prstGeom>
        </p:spPr>
      </p:pic>
    </p:spTree>
    <p:extLst>
      <p:ext uri="{BB962C8B-B14F-4D97-AF65-F5344CB8AC3E}">
        <p14:creationId xmlns:p14="http://schemas.microsoft.com/office/powerpoint/2010/main" val="5604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5-7 Satellites and </a:t>
            </a:r>
            <a:r>
              <a:rPr lang="en-US" altLang="ja-JP" dirty="0">
                <a:latin typeface="Times New Roman" charset="0"/>
                <a:cs typeface="Times New Roman" charset="0"/>
              </a:rPr>
              <a:t>“</a:t>
            </a:r>
            <a:r>
              <a:rPr lang="en-US" dirty="0">
                <a:latin typeface="Times New Roman" charset="0"/>
                <a:cs typeface="Times New Roman" charset="0"/>
              </a:rPr>
              <a:t>Weightlessness</a:t>
            </a:r>
            <a:r>
              <a:rPr lang="en-US" altLang="ja-JP" dirty="0">
                <a:latin typeface="Times New Roman" charset="0"/>
                <a:cs typeface="Times New Roman" charset="0"/>
              </a:rPr>
              <a:t>”</a:t>
            </a:r>
            <a:endParaRPr lang="en-US" dirty="0"/>
          </a:p>
        </p:txBody>
      </p:sp>
      <p:sp>
        <p:nvSpPr>
          <p:cNvPr id="3" name="Content Placeholder 2"/>
          <p:cNvSpPr>
            <a:spLocks noGrp="1"/>
          </p:cNvSpPr>
          <p:nvPr>
            <p:ph idx="1"/>
          </p:nvPr>
        </p:nvSpPr>
        <p:spPr/>
        <p:txBody>
          <a:bodyPr/>
          <a:lstStyle/>
          <a:p>
            <a:pPr marL="0" indent="0">
              <a:spcBef>
                <a:spcPct val="50000"/>
              </a:spcBef>
              <a:buNone/>
            </a:pPr>
            <a:r>
              <a:rPr lang="en-US" sz="2600" dirty="0">
                <a:latin typeface="Times New Roman" charset="0"/>
                <a:cs typeface="Times New Roman" charset="0"/>
              </a:rPr>
              <a:t>Objects in orbit are said to experience weightlessness. They do have a gravitational force acting on them, though!</a:t>
            </a:r>
          </a:p>
          <a:p>
            <a:pPr marL="0" indent="0">
              <a:spcBef>
                <a:spcPct val="50000"/>
              </a:spcBef>
              <a:buNone/>
            </a:pPr>
            <a:r>
              <a:rPr lang="en-US" sz="2600" dirty="0">
                <a:latin typeface="Times New Roman" charset="0"/>
                <a:cs typeface="Times New Roman" charset="0"/>
              </a:rPr>
              <a:t>The satellite and all its contents are in free fall, so there is no normal force. This is what leads to the experience of weightlessness.</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24_Figure.jpg"/>
          <p:cNvPicPr>
            <a:picLocks noChangeAspect="1"/>
          </p:cNvPicPr>
          <p:nvPr/>
        </p:nvPicPr>
        <p:blipFill rotWithShape="1">
          <a:blip r:embed="rId2">
            <a:extLst>
              <a:ext uri="{28A0092B-C50C-407E-A947-70E740481C1C}">
                <a14:useLocalDpi xmlns:a14="http://schemas.microsoft.com/office/drawing/2010/main" val="0"/>
              </a:ext>
            </a:extLst>
          </a:blip>
          <a:srcRect b="4573"/>
          <a:stretch/>
        </p:blipFill>
        <p:spPr>
          <a:xfrm>
            <a:off x="2667000" y="3505200"/>
            <a:ext cx="6272784" cy="3164443"/>
          </a:xfrm>
          <a:prstGeom prst="rect">
            <a:avLst/>
          </a:prstGeom>
        </p:spPr>
      </p:pic>
    </p:spTree>
    <p:extLst>
      <p:ext uri="{BB962C8B-B14F-4D97-AF65-F5344CB8AC3E}">
        <p14:creationId xmlns:p14="http://schemas.microsoft.com/office/powerpoint/2010/main" val="3304431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5-7 Satellites and </a:t>
            </a:r>
            <a:r>
              <a:rPr lang="en-US" altLang="ja-JP" dirty="0">
                <a:latin typeface="Times New Roman" charset="0"/>
                <a:cs typeface="Times New Roman" charset="0"/>
              </a:rPr>
              <a:t>“</a:t>
            </a:r>
            <a:r>
              <a:rPr lang="en-US" dirty="0">
                <a:latin typeface="Times New Roman" charset="0"/>
                <a:cs typeface="Times New Roman" charset="0"/>
              </a:rPr>
              <a:t>Weightlessness</a:t>
            </a:r>
            <a:r>
              <a:rPr lang="en-US" altLang="ja-JP" dirty="0">
                <a:latin typeface="Times New Roman" charset="0"/>
                <a:cs typeface="Times New Roman" charset="0"/>
              </a:rPr>
              <a:t>”</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a:latin typeface="Times New Roman" charset="0"/>
                <a:cs typeface="Times New Roman" charset="0"/>
              </a:rPr>
              <a:t>More properly, this effect is called apparent weightlessness, because the gravitational force still exists. It can be experienced on Earth as well, but only briefly:</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26_Figure.jpg"/>
          <p:cNvPicPr>
            <a:picLocks noChangeAspect="1"/>
          </p:cNvPicPr>
          <p:nvPr/>
        </p:nvPicPr>
        <p:blipFill rotWithShape="1">
          <a:blip r:embed="rId2">
            <a:extLst>
              <a:ext uri="{28A0092B-C50C-407E-A947-70E740481C1C}">
                <a14:useLocalDpi xmlns:a14="http://schemas.microsoft.com/office/drawing/2010/main" val="0"/>
              </a:ext>
            </a:extLst>
          </a:blip>
          <a:srcRect b="6210"/>
          <a:stretch/>
        </p:blipFill>
        <p:spPr>
          <a:xfrm>
            <a:off x="702882" y="3555492"/>
            <a:ext cx="7754112" cy="2692908"/>
          </a:xfrm>
          <a:prstGeom prst="rect">
            <a:avLst/>
          </a:prstGeom>
        </p:spPr>
      </p:pic>
    </p:spTree>
    <p:extLst>
      <p:ext uri="{BB962C8B-B14F-4D97-AF65-F5344CB8AC3E}">
        <p14:creationId xmlns:p14="http://schemas.microsoft.com/office/powerpoint/2010/main" val="77955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5_28_Figure.jpg"/>
          <p:cNvPicPr>
            <a:picLocks noChangeAspect="1"/>
          </p:cNvPicPr>
          <p:nvPr/>
        </p:nvPicPr>
        <p:blipFill rotWithShape="1">
          <a:blip r:embed="rId2">
            <a:extLst>
              <a:ext uri="{28A0092B-C50C-407E-A947-70E740481C1C}">
                <a14:useLocalDpi xmlns:a14="http://schemas.microsoft.com/office/drawing/2010/main" val="0"/>
              </a:ext>
            </a:extLst>
          </a:blip>
          <a:srcRect b="4540"/>
          <a:stretch/>
        </p:blipFill>
        <p:spPr>
          <a:xfrm>
            <a:off x="2133600" y="3074924"/>
            <a:ext cx="4925568" cy="3706876"/>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5-8 Planets, </a:t>
            </a:r>
            <a:r>
              <a:rPr lang="en-US" dirty="0" err="1">
                <a:latin typeface="Times New Roman" charset="0"/>
                <a:cs typeface="Times New Roman" charset="0"/>
              </a:rPr>
              <a:t>Kepler</a:t>
            </a:r>
            <a:r>
              <a:rPr lang="en-US" altLang="ja-JP" dirty="0" err="1">
                <a:latin typeface="Times New Roman" charset="0"/>
                <a:cs typeface="Times New Roman" charset="0"/>
              </a:rPr>
              <a:t>’</a:t>
            </a:r>
            <a:r>
              <a:rPr lang="en-US" dirty="0" err="1">
                <a:latin typeface="Times New Roman" charset="0"/>
                <a:cs typeface="Times New Roman" charset="0"/>
              </a:rPr>
              <a:t>s</a:t>
            </a:r>
            <a:r>
              <a:rPr lang="en-US" dirty="0">
                <a:latin typeface="Times New Roman" charset="0"/>
                <a:cs typeface="Times New Roman" charset="0"/>
              </a:rPr>
              <a:t> Laws, the Moon,</a:t>
            </a:r>
            <a:br>
              <a:rPr lang="en-US" dirty="0">
                <a:latin typeface="Times New Roman" charset="0"/>
                <a:cs typeface="Times New Roman" charset="0"/>
              </a:rPr>
            </a:br>
            <a:r>
              <a:rPr lang="en-US" dirty="0">
                <a:latin typeface="Times New Roman" charset="0"/>
                <a:cs typeface="Times New Roman" charset="0"/>
              </a:rPr>
              <a:t>and Newton’s Synthesis</a:t>
            </a:r>
          </a:p>
        </p:txBody>
      </p:sp>
      <p:sp>
        <p:nvSpPr>
          <p:cNvPr id="3" name="Content Placeholder 2"/>
          <p:cNvSpPr>
            <a:spLocks noGrp="1"/>
          </p:cNvSpPr>
          <p:nvPr>
            <p:ph idx="1"/>
          </p:nvPr>
        </p:nvSpPr>
        <p:spPr/>
        <p:txBody>
          <a:bodyPr/>
          <a:lstStyle/>
          <a:p>
            <a:pPr marL="0" indent="0">
              <a:spcBef>
                <a:spcPct val="50000"/>
              </a:spcBef>
              <a:buNone/>
            </a:pPr>
            <a:r>
              <a:rPr lang="en-US" dirty="0" err="1">
                <a:latin typeface="Times New Roman" charset="0"/>
                <a:cs typeface="Times New Roman" charset="0"/>
              </a:rPr>
              <a:t>Kepler</a:t>
            </a:r>
            <a:r>
              <a:rPr lang="en-US" altLang="ja-JP" dirty="0" err="1">
                <a:latin typeface="Times New Roman" charset="0"/>
                <a:cs typeface="Times New Roman" charset="0"/>
              </a:rPr>
              <a:t>’</a:t>
            </a:r>
            <a:r>
              <a:rPr lang="en-US" dirty="0" err="1">
                <a:latin typeface="Times New Roman" charset="0"/>
                <a:cs typeface="Times New Roman" charset="0"/>
              </a:rPr>
              <a:t>s</a:t>
            </a:r>
            <a:r>
              <a:rPr lang="en-US" dirty="0">
                <a:latin typeface="Times New Roman" charset="0"/>
                <a:cs typeface="Times New Roman" charset="0"/>
              </a:rPr>
              <a:t> laws describe planetary motion.</a:t>
            </a:r>
          </a:p>
          <a:p>
            <a:pPr marL="411480" indent="-457200">
              <a:spcBef>
                <a:spcPct val="50000"/>
              </a:spcBef>
              <a:buFontTx/>
              <a:buAutoNum type="arabicPeriod"/>
            </a:pPr>
            <a:r>
              <a:rPr lang="en-US" dirty="0">
                <a:latin typeface="Times New Roman" charset="0"/>
                <a:cs typeface="Times New Roman" charset="0"/>
              </a:rPr>
              <a:t>The orbit of each planet is an ellipse, with the Sun at one focus.</a:t>
            </a:r>
          </a:p>
        </p:txBody>
      </p:sp>
      <p:sp>
        <p:nvSpPr>
          <p:cNvPr id="4" name="Date Placeholder 3"/>
          <p:cNvSpPr>
            <a:spLocks noGrp="1"/>
          </p:cNvSpPr>
          <p:nvPr>
            <p:ph type="dt" sz="half" idx="10"/>
          </p:nvPr>
        </p:nvSpPr>
        <p:spPr/>
        <p:txBody>
          <a:bodyPr/>
          <a:lstStyle/>
          <a:p>
            <a:r>
              <a:rPr lang="en-US"/>
              <a:t>© 2014 Pearson Education, Inc.</a:t>
            </a:r>
          </a:p>
        </p:txBody>
      </p:sp>
    </p:spTree>
    <p:extLst>
      <p:ext uri="{BB962C8B-B14F-4D97-AF65-F5344CB8AC3E}">
        <p14:creationId xmlns:p14="http://schemas.microsoft.com/office/powerpoint/2010/main" val="2526685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5-8 Planets, </a:t>
            </a:r>
            <a:r>
              <a:rPr lang="en-US" dirty="0" err="1">
                <a:latin typeface="Times New Roman" charset="0"/>
                <a:cs typeface="Times New Roman" charset="0"/>
              </a:rPr>
              <a:t>Kepler</a:t>
            </a:r>
            <a:r>
              <a:rPr lang="en-US" altLang="ja-JP" dirty="0" err="1">
                <a:latin typeface="Times New Roman" charset="0"/>
                <a:cs typeface="Times New Roman" charset="0"/>
              </a:rPr>
              <a:t>’</a:t>
            </a:r>
            <a:r>
              <a:rPr lang="en-US" dirty="0" err="1">
                <a:latin typeface="Times New Roman" charset="0"/>
                <a:cs typeface="Times New Roman" charset="0"/>
              </a:rPr>
              <a:t>s</a:t>
            </a:r>
            <a:r>
              <a:rPr lang="en-US" dirty="0">
                <a:latin typeface="Times New Roman" charset="0"/>
                <a:cs typeface="Times New Roman" charset="0"/>
              </a:rPr>
              <a:t> Laws, the Moon,</a:t>
            </a:r>
            <a:br>
              <a:rPr lang="en-US" dirty="0">
                <a:latin typeface="Times New Roman" charset="0"/>
                <a:cs typeface="Times New Roman" charset="0"/>
              </a:rPr>
            </a:br>
            <a:r>
              <a:rPr lang="en-US" dirty="0">
                <a:latin typeface="Times New Roman" charset="0"/>
                <a:cs typeface="Times New Roman" charset="0"/>
              </a:rPr>
              <a:t>and Newton’s Synthesis</a:t>
            </a:r>
            <a:endParaRPr lang="en-US" dirty="0"/>
          </a:p>
        </p:txBody>
      </p:sp>
      <p:sp>
        <p:nvSpPr>
          <p:cNvPr id="3" name="Content Placeholder 2"/>
          <p:cNvSpPr>
            <a:spLocks noGrp="1"/>
          </p:cNvSpPr>
          <p:nvPr>
            <p:ph idx="1"/>
          </p:nvPr>
        </p:nvSpPr>
        <p:spPr/>
        <p:txBody>
          <a:bodyPr/>
          <a:lstStyle/>
          <a:p>
            <a:pPr marL="411480" indent="-457200">
              <a:spcBef>
                <a:spcPct val="50000"/>
              </a:spcBef>
              <a:buFont typeface="+mj-lt"/>
              <a:buAutoNum type="arabicPeriod" startAt="2"/>
            </a:pPr>
            <a:r>
              <a:rPr lang="en-US" dirty="0">
                <a:latin typeface="Times New Roman" charset="0"/>
                <a:cs typeface="Times New Roman" charset="0"/>
              </a:rPr>
              <a:t>An imaginary line drawn from each planet to the Sun sweeps out equal areas in equal times. </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29_Figure.jpg"/>
          <p:cNvPicPr>
            <a:picLocks noChangeAspect="1"/>
          </p:cNvPicPr>
          <p:nvPr/>
        </p:nvPicPr>
        <p:blipFill rotWithShape="1">
          <a:blip r:embed="rId2">
            <a:extLst>
              <a:ext uri="{28A0092B-C50C-407E-A947-70E740481C1C}">
                <a14:useLocalDpi xmlns:a14="http://schemas.microsoft.com/office/drawing/2010/main" val="0"/>
              </a:ext>
            </a:extLst>
          </a:blip>
          <a:srcRect b="5093"/>
          <a:stretch/>
        </p:blipFill>
        <p:spPr>
          <a:xfrm>
            <a:off x="2318322" y="3150743"/>
            <a:ext cx="4523232" cy="3135757"/>
          </a:xfrm>
          <a:prstGeom prst="rect">
            <a:avLst/>
          </a:prstGeom>
        </p:spPr>
      </p:pic>
    </p:spTree>
    <p:extLst>
      <p:ext uri="{BB962C8B-B14F-4D97-AF65-F5344CB8AC3E}">
        <p14:creationId xmlns:p14="http://schemas.microsoft.com/office/powerpoint/2010/main" val="10140176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5-8 Planets, </a:t>
            </a:r>
            <a:r>
              <a:rPr lang="en-US" dirty="0" err="1">
                <a:latin typeface="Times New Roman" charset="0"/>
                <a:cs typeface="Times New Roman" charset="0"/>
              </a:rPr>
              <a:t>Kepler</a:t>
            </a:r>
            <a:r>
              <a:rPr lang="en-US" altLang="ja-JP" dirty="0" err="1">
                <a:latin typeface="Times New Roman" charset="0"/>
                <a:cs typeface="Times New Roman" charset="0"/>
              </a:rPr>
              <a:t>’</a:t>
            </a:r>
            <a:r>
              <a:rPr lang="en-US" dirty="0" err="1">
                <a:latin typeface="Times New Roman" charset="0"/>
                <a:cs typeface="Times New Roman" charset="0"/>
              </a:rPr>
              <a:t>s</a:t>
            </a:r>
            <a:r>
              <a:rPr lang="en-US" dirty="0">
                <a:latin typeface="Times New Roman" charset="0"/>
                <a:cs typeface="Times New Roman" charset="0"/>
              </a:rPr>
              <a:t> Laws, the Moon,</a:t>
            </a:r>
            <a:br>
              <a:rPr lang="en-US" dirty="0">
                <a:latin typeface="Times New Roman" charset="0"/>
                <a:cs typeface="Times New Roman" charset="0"/>
              </a:rPr>
            </a:br>
            <a:r>
              <a:rPr lang="en-US" dirty="0">
                <a:latin typeface="Times New Roman" charset="0"/>
                <a:cs typeface="Times New Roman" charset="0"/>
              </a:rPr>
              <a:t>and Newton’s Synthesis</a:t>
            </a:r>
            <a:endParaRPr lang="en-US" dirty="0"/>
          </a:p>
        </p:txBody>
      </p:sp>
      <p:sp>
        <p:nvSpPr>
          <p:cNvPr id="3" name="Content Placeholder 2"/>
          <p:cNvSpPr>
            <a:spLocks noGrp="1"/>
          </p:cNvSpPr>
          <p:nvPr>
            <p:ph idx="1"/>
          </p:nvPr>
        </p:nvSpPr>
        <p:spPr>
          <a:xfrm>
            <a:off x="457200" y="1600200"/>
            <a:ext cx="4953000" cy="4525963"/>
          </a:xfrm>
        </p:spPr>
        <p:txBody>
          <a:bodyPr/>
          <a:lstStyle/>
          <a:p>
            <a:pPr marL="0" indent="0">
              <a:spcBef>
                <a:spcPct val="50000"/>
              </a:spcBef>
              <a:buNone/>
            </a:pPr>
            <a:r>
              <a:rPr lang="en-US" dirty="0">
                <a:latin typeface="Times New Roman" charset="0"/>
                <a:cs typeface="Times New Roman" charset="0"/>
              </a:rPr>
              <a:t>3.  The ratio of the square of a planet</a:t>
            </a:r>
            <a:r>
              <a:rPr lang="en-US" altLang="ja-JP" dirty="0">
                <a:latin typeface="Times New Roman" charset="0"/>
                <a:cs typeface="Times New Roman" charset="0"/>
              </a:rPr>
              <a:t>’</a:t>
            </a:r>
            <a:r>
              <a:rPr lang="en-US" dirty="0">
                <a:latin typeface="Times New Roman" charset="0"/>
                <a:cs typeface="Times New Roman" charset="0"/>
              </a:rPr>
              <a:t>s orbital period is proportional to the cube of its mean distance from the Sun.</a:t>
            </a:r>
          </a:p>
        </p:txBody>
      </p:sp>
      <p:sp>
        <p:nvSpPr>
          <p:cNvPr id="4" name="Date Placeholder 3"/>
          <p:cNvSpPr>
            <a:spLocks noGrp="1"/>
          </p:cNvSpPr>
          <p:nvPr>
            <p:ph type="dt" sz="half" idx="10"/>
          </p:nvPr>
        </p:nvSpPr>
        <p:spPr/>
        <p:txBody>
          <a:bodyPr/>
          <a:lstStyle/>
          <a:p>
            <a:r>
              <a:rPr lang="en-US"/>
              <a:t>© 2014 Pearson Education, Inc.</a:t>
            </a:r>
          </a:p>
        </p:txBody>
      </p:sp>
      <p:pic>
        <p:nvPicPr>
          <p:cNvPr id="6" name="Picture 5" descr="05_02_Table.jpg"/>
          <p:cNvPicPr>
            <a:picLocks noChangeAspect="1"/>
          </p:cNvPicPr>
          <p:nvPr/>
        </p:nvPicPr>
        <p:blipFill rotWithShape="1">
          <a:blip r:embed="rId2">
            <a:extLst>
              <a:ext uri="{28A0092B-C50C-407E-A947-70E740481C1C}">
                <a14:useLocalDpi xmlns:a14="http://schemas.microsoft.com/office/drawing/2010/main" val="0"/>
              </a:ext>
            </a:extLst>
          </a:blip>
          <a:srcRect b="2315"/>
          <a:stretch/>
        </p:blipFill>
        <p:spPr>
          <a:xfrm>
            <a:off x="5562600" y="1282700"/>
            <a:ext cx="3238320" cy="5422900"/>
          </a:xfrm>
          <a:prstGeom prst="rect">
            <a:avLst/>
          </a:prstGeom>
        </p:spPr>
      </p:pic>
    </p:spTree>
    <p:extLst>
      <p:ext uri="{BB962C8B-B14F-4D97-AF65-F5344CB8AC3E}">
        <p14:creationId xmlns:p14="http://schemas.microsoft.com/office/powerpoint/2010/main" val="3376186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5-8 Planets, </a:t>
            </a:r>
            <a:r>
              <a:rPr lang="en-US" dirty="0" err="1">
                <a:latin typeface="Times New Roman" charset="0"/>
                <a:cs typeface="Times New Roman" charset="0"/>
              </a:rPr>
              <a:t>Kepler</a:t>
            </a:r>
            <a:r>
              <a:rPr lang="en-US" altLang="ja-JP" dirty="0" err="1">
                <a:latin typeface="Times New Roman" charset="0"/>
                <a:cs typeface="Times New Roman" charset="0"/>
              </a:rPr>
              <a:t>’</a:t>
            </a:r>
            <a:r>
              <a:rPr lang="en-US" dirty="0" err="1">
                <a:latin typeface="Times New Roman" charset="0"/>
                <a:cs typeface="Times New Roman" charset="0"/>
              </a:rPr>
              <a:t>s</a:t>
            </a:r>
            <a:r>
              <a:rPr lang="en-US" dirty="0">
                <a:latin typeface="Times New Roman" charset="0"/>
                <a:cs typeface="Times New Roman" charset="0"/>
              </a:rPr>
              <a:t> Laws, the Moon,</a:t>
            </a:r>
            <a:br>
              <a:rPr lang="en-US" dirty="0">
                <a:latin typeface="Times New Roman" charset="0"/>
                <a:cs typeface="Times New Roman" charset="0"/>
              </a:rPr>
            </a:br>
            <a:r>
              <a:rPr lang="en-US" dirty="0">
                <a:latin typeface="Times New Roman" charset="0"/>
                <a:cs typeface="Times New Roman" charset="0"/>
              </a:rPr>
              <a:t>and Newton’s Synthesis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err="1">
                <a:latin typeface="Times New Roman" charset="0"/>
                <a:cs typeface="Times New Roman" charset="0"/>
              </a:rPr>
              <a:t>Kepler’s</a:t>
            </a:r>
            <a:r>
              <a:rPr lang="en-US" dirty="0">
                <a:latin typeface="Times New Roman" charset="0"/>
                <a:cs typeface="Times New Roman" charset="0"/>
              </a:rPr>
              <a:t> laws can be derived from Newton</a:t>
            </a:r>
            <a:r>
              <a:rPr lang="en-US" altLang="ja-JP" dirty="0">
                <a:latin typeface="Times New Roman" charset="0"/>
                <a:cs typeface="Times New Roman" charset="0"/>
              </a:rPr>
              <a:t>’</a:t>
            </a:r>
            <a:r>
              <a:rPr lang="en-US" dirty="0">
                <a:latin typeface="Times New Roman" charset="0"/>
                <a:cs typeface="Times New Roman" charset="0"/>
              </a:rPr>
              <a:t>s laws. Irregularities in planetary motion led to the discovery of Neptune, and irregularities in stellar motion have led to the discovery of many planets outside our Solar System.</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30_Figure.jpg"/>
          <p:cNvPicPr>
            <a:picLocks noChangeAspect="1"/>
          </p:cNvPicPr>
          <p:nvPr/>
        </p:nvPicPr>
        <p:blipFill rotWithShape="1">
          <a:blip r:embed="rId2">
            <a:extLst>
              <a:ext uri="{28A0092B-C50C-407E-A947-70E740481C1C}">
                <a14:useLocalDpi xmlns:a14="http://schemas.microsoft.com/office/drawing/2010/main" val="0"/>
              </a:ext>
            </a:extLst>
          </a:blip>
          <a:srcRect b="6594"/>
          <a:stretch/>
        </p:blipFill>
        <p:spPr>
          <a:xfrm>
            <a:off x="306642" y="3742627"/>
            <a:ext cx="8546592" cy="2226373"/>
          </a:xfrm>
          <a:prstGeom prst="rect">
            <a:avLst/>
          </a:prstGeom>
        </p:spPr>
      </p:pic>
    </p:spTree>
    <p:extLst>
      <p:ext uri="{BB962C8B-B14F-4D97-AF65-F5344CB8AC3E}">
        <p14:creationId xmlns:p14="http://schemas.microsoft.com/office/powerpoint/2010/main" val="28798995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5-9 Types of Forces in Nature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So, what about friction, the normal force, tension, and so on?</a:t>
            </a:r>
          </a:p>
          <a:p>
            <a:pPr marL="0" indent="0">
              <a:spcBef>
                <a:spcPct val="50000"/>
              </a:spcBef>
              <a:buNone/>
            </a:pPr>
            <a:r>
              <a:rPr lang="en-US" dirty="0">
                <a:latin typeface="Times New Roman" charset="0"/>
                <a:cs typeface="Times New Roman" charset="0"/>
              </a:rPr>
              <a:t>Except for gravity, the forces we experience every day are due to electromagnetic forces acting at the atomic level.</a:t>
            </a:r>
          </a:p>
        </p:txBody>
      </p:sp>
      <p:sp>
        <p:nvSpPr>
          <p:cNvPr id="4" name="Date Placeholder 3"/>
          <p:cNvSpPr>
            <a:spLocks noGrp="1"/>
          </p:cNvSpPr>
          <p:nvPr>
            <p:ph type="dt" sz="half" idx="10"/>
          </p:nvPr>
        </p:nvSpPr>
        <p:spPr/>
        <p:txBody>
          <a:bodyPr/>
          <a:lstStyle/>
          <a:p>
            <a:r>
              <a:rPr lang="en-US"/>
              <a:t>© 2014 Pearson Education, Inc.</a:t>
            </a:r>
          </a:p>
        </p:txBody>
      </p:sp>
    </p:spTree>
    <p:extLst>
      <p:ext uri="{BB962C8B-B14F-4D97-AF65-F5344CB8AC3E}">
        <p14:creationId xmlns:p14="http://schemas.microsoft.com/office/powerpoint/2010/main" val="2296028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 of Chapter 5</a:t>
            </a:r>
          </a:p>
        </p:txBody>
      </p:sp>
      <p:sp>
        <p:nvSpPr>
          <p:cNvPr id="3" name="Content Placeholder 2"/>
          <p:cNvSpPr>
            <a:spLocks noGrp="1"/>
          </p:cNvSpPr>
          <p:nvPr>
            <p:ph idx="1"/>
          </p:nvPr>
        </p:nvSpPr>
        <p:spPr/>
        <p:txBody>
          <a:bodyPr/>
          <a:lstStyle/>
          <a:p>
            <a:pPr>
              <a:spcBef>
                <a:spcPct val="50000"/>
              </a:spcBef>
              <a:buFontTx/>
              <a:buChar char="•"/>
            </a:pPr>
            <a:r>
              <a:rPr lang="en-US" dirty="0">
                <a:latin typeface="Times New Roman" charset="0"/>
                <a:cs typeface="Times New Roman" charset="0"/>
              </a:rPr>
              <a:t>Gravity Near the Earth</a:t>
            </a:r>
            <a:r>
              <a:rPr lang="en-US" altLang="ja-JP" dirty="0">
                <a:latin typeface="Times New Roman" charset="0"/>
                <a:cs typeface="Times New Roman" charset="0"/>
              </a:rPr>
              <a:t>’</a:t>
            </a:r>
            <a:r>
              <a:rPr lang="en-US" dirty="0">
                <a:latin typeface="Times New Roman" charset="0"/>
                <a:cs typeface="Times New Roman" charset="0"/>
              </a:rPr>
              <a:t>s Surface</a:t>
            </a:r>
          </a:p>
          <a:p>
            <a:pPr>
              <a:spcBef>
                <a:spcPct val="50000"/>
              </a:spcBef>
              <a:buFontTx/>
              <a:buChar char="•"/>
            </a:pPr>
            <a:r>
              <a:rPr lang="en-US" dirty="0">
                <a:latin typeface="Times New Roman" charset="0"/>
                <a:cs typeface="Times New Roman" charset="0"/>
              </a:rPr>
              <a:t>Satellites and </a:t>
            </a:r>
            <a:r>
              <a:rPr lang="en-US" altLang="ja-JP" dirty="0">
                <a:latin typeface="Times New Roman" charset="0"/>
                <a:cs typeface="Times New Roman" charset="0"/>
              </a:rPr>
              <a:t>“</a:t>
            </a:r>
            <a:r>
              <a:rPr lang="en-US" dirty="0">
                <a:latin typeface="Times New Roman" charset="0"/>
                <a:cs typeface="Times New Roman" charset="0"/>
              </a:rPr>
              <a:t>Weightlessness”</a:t>
            </a:r>
          </a:p>
          <a:p>
            <a:pPr>
              <a:spcBef>
                <a:spcPct val="50000"/>
              </a:spcBef>
              <a:buFontTx/>
              <a:buChar char="•"/>
            </a:pPr>
            <a:r>
              <a:rPr lang="en-US" dirty="0">
                <a:latin typeface="Times New Roman" charset="0"/>
                <a:cs typeface="Times New Roman" charset="0"/>
              </a:rPr>
              <a:t>Planets, </a:t>
            </a:r>
            <a:r>
              <a:rPr lang="en-US" dirty="0" err="1">
                <a:latin typeface="Times New Roman" charset="0"/>
                <a:cs typeface="Times New Roman" charset="0"/>
              </a:rPr>
              <a:t>Kepler’s</a:t>
            </a:r>
            <a:r>
              <a:rPr lang="en-US" dirty="0">
                <a:latin typeface="Times New Roman" charset="0"/>
                <a:cs typeface="Times New Roman" charset="0"/>
              </a:rPr>
              <a:t> Laws, the Moon, and Newton’s Synthesis</a:t>
            </a:r>
          </a:p>
          <a:p>
            <a:pPr>
              <a:spcBef>
                <a:spcPct val="50000"/>
              </a:spcBef>
              <a:buFontTx/>
              <a:buChar char="•"/>
            </a:pPr>
            <a:r>
              <a:rPr lang="en-US" dirty="0">
                <a:latin typeface="Times New Roman" charset="0"/>
                <a:cs typeface="Times New Roman" charset="0"/>
              </a:rPr>
              <a:t>Types of Forces in Nature</a:t>
            </a:r>
          </a:p>
          <a:p>
            <a:pPr>
              <a:spcBef>
                <a:spcPct val="50000"/>
              </a:spcBef>
              <a:buFontTx/>
              <a:buChar char="•"/>
            </a:pP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3" descr="05_ChOpener2.jpg"/>
          <p:cNvPicPr>
            <a:picLocks noChangeAspect="1"/>
          </p:cNvPicPr>
          <p:nvPr/>
        </p:nvPicPr>
        <p:blipFill>
          <a:blip r:embed="rId2"/>
          <a:srcRect b="2449"/>
          <a:stretch>
            <a:fillRect/>
          </a:stretch>
        </p:blipFill>
        <p:spPr bwMode="auto">
          <a:xfrm>
            <a:off x="5257800" y="3426845"/>
            <a:ext cx="2819400" cy="3251519"/>
          </a:xfrm>
          <a:prstGeom prst="rect">
            <a:avLst/>
          </a:prstGeom>
          <a:noFill/>
          <a:ln w="9525">
            <a:noFill/>
            <a:miter lim="800000"/>
            <a:headEnd/>
            <a:tailEnd/>
          </a:ln>
        </p:spPr>
      </p:pic>
    </p:spTree>
    <p:extLst>
      <p:ext uri="{BB962C8B-B14F-4D97-AF65-F5344CB8AC3E}">
        <p14:creationId xmlns:p14="http://schemas.microsoft.com/office/powerpoint/2010/main" val="3186755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5-9 Types of Forces in Nature</a:t>
            </a:r>
          </a:p>
        </p:txBody>
      </p:sp>
      <p:sp>
        <p:nvSpPr>
          <p:cNvPr id="3" name="Content Placeholder 2"/>
          <p:cNvSpPr>
            <a:spLocks noGrp="1"/>
          </p:cNvSpPr>
          <p:nvPr>
            <p:ph idx="1"/>
          </p:nvPr>
        </p:nvSpPr>
        <p:spPr>
          <a:xfrm>
            <a:off x="464127" y="1159353"/>
            <a:ext cx="8229600" cy="4525963"/>
          </a:xfrm>
        </p:spPr>
        <p:txBody>
          <a:bodyPr/>
          <a:lstStyle/>
          <a:p>
            <a:pPr marL="0" indent="0">
              <a:spcBef>
                <a:spcPct val="50000"/>
              </a:spcBef>
              <a:buNone/>
            </a:pPr>
            <a:r>
              <a:rPr lang="en-US" dirty="0">
                <a:latin typeface="Times New Roman" charset="0"/>
                <a:cs typeface="Times New Roman" charset="0"/>
              </a:rPr>
              <a:t>Modern physics now recognizes four fundamental forces. Using the internet write in your notes answers to the following:</a:t>
            </a:r>
          </a:p>
          <a:p>
            <a:pPr marL="0" indent="0">
              <a:spcBef>
                <a:spcPct val="50000"/>
              </a:spcBef>
              <a:buNone/>
            </a:pPr>
            <a:r>
              <a:rPr lang="en-US" dirty="0">
                <a:latin typeface="Times New Roman" charset="0"/>
                <a:cs typeface="Times New Roman" charset="0"/>
              </a:rPr>
              <a:t>	1) Names and sizes (strength &amp; range) of the 4 forces</a:t>
            </a:r>
          </a:p>
          <a:p>
            <a:pPr marL="0" indent="0">
              <a:spcBef>
                <a:spcPct val="50000"/>
              </a:spcBef>
              <a:buNone/>
            </a:pPr>
            <a:r>
              <a:rPr lang="en-US" dirty="0">
                <a:latin typeface="Times New Roman" charset="0"/>
                <a:cs typeface="Times New Roman" charset="0"/>
              </a:rPr>
              <a:t>	2) Explain where these forces operate</a:t>
            </a:r>
          </a:p>
          <a:p>
            <a:pPr marL="0" indent="0">
              <a:spcBef>
                <a:spcPct val="50000"/>
              </a:spcBef>
              <a:buNone/>
            </a:pPr>
            <a:r>
              <a:rPr lang="en-US" dirty="0">
                <a:latin typeface="Times New Roman" charset="0"/>
                <a:cs typeface="Times New Roman" charset="0"/>
              </a:rPr>
              <a:t>	3) Who, how, when these forces were discovered</a:t>
            </a:r>
          </a:p>
          <a:p>
            <a:pPr marL="0" indent="0">
              <a:spcBef>
                <a:spcPct val="50000"/>
              </a:spcBef>
              <a:buNone/>
            </a:pPr>
            <a:r>
              <a:rPr lang="en-US" dirty="0">
                <a:latin typeface="Times New Roman" charset="0"/>
                <a:cs typeface="Times New Roman" charset="0"/>
              </a:rPr>
              <a:t>	4) What would happen if these forces were changed </a:t>
            </a:r>
          </a:p>
        </p:txBody>
      </p:sp>
      <p:sp>
        <p:nvSpPr>
          <p:cNvPr id="4" name="Date Placeholder 3"/>
          <p:cNvSpPr>
            <a:spLocks noGrp="1"/>
          </p:cNvSpPr>
          <p:nvPr>
            <p:ph type="dt" sz="half" idx="10"/>
          </p:nvPr>
        </p:nvSpPr>
        <p:spPr/>
        <p:txBody>
          <a:bodyPr/>
          <a:lstStyle/>
          <a:p>
            <a:r>
              <a:rPr lang="en-US"/>
              <a:t>© 2014 Pearson Education, Inc.</a:t>
            </a:r>
          </a:p>
        </p:txBody>
      </p:sp>
    </p:spTree>
    <p:extLst>
      <p:ext uri="{BB962C8B-B14F-4D97-AF65-F5344CB8AC3E}">
        <p14:creationId xmlns:p14="http://schemas.microsoft.com/office/powerpoint/2010/main" val="378945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5-9 Types of Forces in Nature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Modern physics now recognizes four fundamental forces:</a:t>
            </a:r>
          </a:p>
          <a:p>
            <a:pPr marL="411480" indent="-457200">
              <a:spcBef>
                <a:spcPct val="50000"/>
              </a:spcBef>
              <a:buFontTx/>
              <a:buAutoNum type="arabicPeriod"/>
            </a:pPr>
            <a:r>
              <a:rPr lang="en-US" dirty="0">
                <a:latin typeface="Times New Roman" charset="0"/>
                <a:cs typeface="Times New Roman" charset="0"/>
              </a:rPr>
              <a:t>Gravity</a:t>
            </a:r>
          </a:p>
          <a:p>
            <a:pPr marL="411480" indent="-457200">
              <a:spcBef>
                <a:spcPct val="50000"/>
              </a:spcBef>
              <a:buFontTx/>
              <a:buAutoNum type="arabicPeriod"/>
            </a:pPr>
            <a:r>
              <a:rPr lang="en-US" dirty="0">
                <a:latin typeface="Times New Roman" charset="0"/>
                <a:cs typeface="Times New Roman" charset="0"/>
              </a:rPr>
              <a:t>Electromagnetism</a:t>
            </a:r>
          </a:p>
          <a:p>
            <a:pPr marL="411480" indent="-457200">
              <a:spcBef>
                <a:spcPct val="50000"/>
              </a:spcBef>
              <a:buFontTx/>
              <a:buAutoNum type="arabicPeriod"/>
            </a:pPr>
            <a:r>
              <a:rPr lang="en-US" dirty="0">
                <a:latin typeface="Times New Roman" charset="0"/>
                <a:cs typeface="Times New Roman" charset="0"/>
              </a:rPr>
              <a:t>Weak nuclear force (responsible for some types of radioactive decay)</a:t>
            </a:r>
          </a:p>
          <a:p>
            <a:pPr marL="411480" indent="-457200">
              <a:spcBef>
                <a:spcPct val="50000"/>
              </a:spcBef>
              <a:buFontTx/>
              <a:buAutoNum type="arabicPeriod"/>
            </a:pPr>
            <a:r>
              <a:rPr lang="en-US" dirty="0">
                <a:latin typeface="Times New Roman" charset="0"/>
                <a:cs typeface="Times New Roman" charset="0"/>
              </a:rPr>
              <a:t>Strong nuclear force (binds protons and neutrons together in the nucleus)</a:t>
            </a:r>
          </a:p>
        </p:txBody>
      </p:sp>
      <p:sp>
        <p:nvSpPr>
          <p:cNvPr id="4" name="Date Placeholder 3"/>
          <p:cNvSpPr>
            <a:spLocks noGrp="1"/>
          </p:cNvSpPr>
          <p:nvPr>
            <p:ph type="dt" sz="half" idx="10"/>
          </p:nvPr>
        </p:nvSpPr>
        <p:spPr/>
        <p:txBody>
          <a:bodyPr/>
          <a:lstStyle/>
          <a:p>
            <a:r>
              <a:rPr lang="en-US"/>
              <a:t>© 2014 Pearson Education, Inc.</a:t>
            </a:r>
          </a:p>
        </p:txBody>
      </p:sp>
    </p:spTree>
    <p:extLst>
      <p:ext uri="{BB962C8B-B14F-4D97-AF65-F5344CB8AC3E}">
        <p14:creationId xmlns:p14="http://schemas.microsoft.com/office/powerpoint/2010/main" val="519997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Summary of Chapter 5</a:t>
            </a:r>
            <a:endParaRPr lang="en-US" dirty="0"/>
          </a:p>
        </p:txBody>
      </p:sp>
      <p:sp>
        <p:nvSpPr>
          <p:cNvPr id="3" name="Content Placeholder 2"/>
          <p:cNvSpPr>
            <a:spLocks noGrp="1"/>
          </p:cNvSpPr>
          <p:nvPr>
            <p:ph idx="1"/>
          </p:nvPr>
        </p:nvSpPr>
        <p:spPr/>
        <p:txBody>
          <a:bodyPr/>
          <a:lstStyle/>
          <a:p>
            <a:pPr>
              <a:buFontTx/>
              <a:buChar char="•"/>
            </a:pPr>
            <a:r>
              <a:rPr lang="en-US" dirty="0">
                <a:latin typeface="Times New Roman" charset="0"/>
                <a:cs typeface="Times New Roman" charset="0"/>
              </a:rPr>
              <a:t>Newton</a:t>
            </a:r>
            <a:r>
              <a:rPr lang="en-US" altLang="ja-JP" dirty="0">
                <a:latin typeface="Times New Roman" charset="0"/>
                <a:cs typeface="Times New Roman" charset="0"/>
              </a:rPr>
              <a:t>’</a:t>
            </a:r>
            <a:r>
              <a:rPr lang="en-US" dirty="0">
                <a:latin typeface="Times New Roman" charset="0"/>
                <a:cs typeface="Times New Roman" charset="0"/>
              </a:rPr>
              <a:t>s law of universal gravitation: </a:t>
            </a:r>
          </a:p>
          <a:p>
            <a:endParaRPr lang="en-US" dirty="0">
              <a:latin typeface="Times New Roman" charset="0"/>
              <a:cs typeface="Times New Roman" charset="0"/>
            </a:endParaRPr>
          </a:p>
          <a:p>
            <a:endParaRPr lang="en-US" dirty="0">
              <a:latin typeface="Times New Roman" charset="0"/>
              <a:cs typeface="Times New Roman" charset="0"/>
            </a:endParaRPr>
          </a:p>
          <a:p>
            <a:pPr>
              <a:buFontTx/>
              <a:buChar char="•"/>
            </a:pPr>
            <a:r>
              <a:rPr lang="en-US" dirty="0">
                <a:latin typeface="Times New Roman" charset="0"/>
                <a:cs typeface="Times New Roman" charset="0"/>
              </a:rPr>
              <a:t>Satellites are able to stay in Earth orbit because of their large tangential speed.</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KeyEquation_04.jpg"/>
          <p:cNvPicPr>
            <a:picLocks noChangeAspect="1"/>
          </p:cNvPicPr>
          <p:nvPr/>
        </p:nvPicPr>
        <p:blipFill rotWithShape="1">
          <a:blip r:embed="rId2">
            <a:extLst>
              <a:ext uri="{28A0092B-C50C-407E-A947-70E740481C1C}">
                <a14:useLocalDpi xmlns:a14="http://schemas.microsoft.com/office/drawing/2010/main" val="0"/>
              </a:ext>
            </a:extLst>
          </a:blip>
          <a:srcRect r="71398" b="16475"/>
          <a:stretch/>
        </p:blipFill>
        <p:spPr>
          <a:xfrm>
            <a:off x="3365500" y="2238248"/>
            <a:ext cx="2444496" cy="885952"/>
          </a:xfrm>
          <a:prstGeom prst="rect">
            <a:avLst/>
          </a:prstGeom>
        </p:spPr>
      </p:pic>
      <p:sp>
        <p:nvSpPr>
          <p:cNvPr id="6" name="TextBox 5"/>
          <p:cNvSpPr txBox="1"/>
          <p:nvPr/>
        </p:nvSpPr>
        <p:spPr>
          <a:xfrm>
            <a:off x="6516695" y="2466848"/>
            <a:ext cx="646105" cy="369332"/>
          </a:xfrm>
          <a:prstGeom prst="rect">
            <a:avLst/>
          </a:prstGeom>
          <a:noFill/>
        </p:spPr>
        <p:txBody>
          <a:bodyPr wrap="none" rtlCol="0">
            <a:spAutoFit/>
          </a:bodyPr>
          <a:lstStyle/>
          <a:p>
            <a:r>
              <a:rPr lang="en-US" dirty="0">
                <a:latin typeface="Times New Roman"/>
                <a:cs typeface="Times New Roman"/>
              </a:rPr>
              <a:t>(5-4)</a:t>
            </a:r>
          </a:p>
        </p:txBody>
      </p:sp>
    </p:spTree>
    <p:extLst>
      <p:ext uri="{BB962C8B-B14F-4D97-AF65-F5344CB8AC3E}">
        <p14:creationId xmlns:p14="http://schemas.microsoft.com/office/powerpoint/2010/main" val="1125068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5</a:t>
            </a:r>
          </a:p>
        </p:txBody>
      </p:sp>
      <p:sp>
        <p:nvSpPr>
          <p:cNvPr id="3" name="Content Placeholder 2"/>
          <p:cNvSpPr>
            <a:spLocks noGrp="1"/>
          </p:cNvSpPr>
          <p:nvPr>
            <p:ph idx="1"/>
          </p:nvPr>
        </p:nvSpPr>
        <p:spPr/>
        <p:txBody>
          <a:bodyPr/>
          <a:lstStyle/>
          <a:p>
            <a:pPr>
              <a:spcBef>
                <a:spcPct val="50000"/>
              </a:spcBef>
              <a:buFontTx/>
              <a:buChar char="•"/>
            </a:pPr>
            <a:r>
              <a:rPr lang="en-US" dirty="0">
                <a:latin typeface="Times New Roman" charset="0"/>
                <a:cs typeface="Times New Roman" charset="0"/>
              </a:rPr>
              <a:t>An object moving in a circle at constant speed is in uniform circular motion.</a:t>
            </a:r>
          </a:p>
          <a:p>
            <a:pPr>
              <a:spcBef>
                <a:spcPct val="50000"/>
              </a:spcBef>
              <a:buFontTx/>
              <a:buChar char="•"/>
            </a:pPr>
            <a:r>
              <a:rPr lang="en-US" dirty="0">
                <a:latin typeface="Times New Roman" charset="0"/>
                <a:cs typeface="Times New Roman" charset="0"/>
              </a:rPr>
              <a:t>It has a centripetal acceleration </a:t>
            </a:r>
          </a:p>
          <a:p>
            <a:pPr>
              <a:spcBef>
                <a:spcPct val="50000"/>
              </a:spcBef>
              <a:buFontTx/>
              <a:buChar char="•"/>
            </a:pPr>
            <a:r>
              <a:rPr lang="en-US" dirty="0">
                <a:latin typeface="Times New Roman" charset="0"/>
                <a:cs typeface="Times New Roman" charset="0"/>
              </a:rPr>
              <a:t>There is a centripetal force, which is the mass multiplied by the centripetal acceleration.</a:t>
            </a:r>
          </a:p>
          <a:p>
            <a:pPr>
              <a:spcBef>
                <a:spcPct val="50000"/>
              </a:spcBef>
              <a:buFontTx/>
              <a:buChar char="•"/>
            </a:pPr>
            <a:r>
              <a:rPr lang="en-US" dirty="0">
                <a:latin typeface="Times New Roman" charset="0"/>
                <a:cs typeface="Times New Roman" charset="0"/>
              </a:rPr>
              <a:t>The centripetal force may be provided by friction, gravity, tension, the normal force, or others.</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KeyEquation_01.jpg"/>
          <p:cNvPicPr>
            <a:picLocks noChangeAspect="1"/>
          </p:cNvPicPr>
          <p:nvPr/>
        </p:nvPicPr>
        <p:blipFill rotWithShape="1">
          <a:blip r:embed="rId2">
            <a:extLst>
              <a:ext uri="{28A0092B-C50C-407E-A947-70E740481C1C}">
                <a14:useLocalDpi xmlns:a14="http://schemas.microsoft.com/office/drawing/2010/main" val="0"/>
              </a:ext>
            </a:extLst>
          </a:blip>
          <a:srcRect r="81205" b="22715"/>
          <a:stretch/>
        </p:blipFill>
        <p:spPr>
          <a:xfrm>
            <a:off x="5257800" y="2438400"/>
            <a:ext cx="1606296" cy="876300"/>
          </a:xfrm>
          <a:prstGeom prst="rect">
            <a:avLst/>
          </a:prstGeom>
        </p:spPr>
      </p:pic>
      <p:sp>
        <p:nvSpPr>
          <p:cNvPr id="6" name="TextBox 5"/>
          <p:cNvSpPr txBox="1"/>
          <p:nvPr/>
        </p:nvSpPr>
        <p:spPr>
          <a:xfrm>
            <a:off x="7315200" y="2743200"/>
            <a:ext cx="646105" cy="369332"/>
          </a:xfrm>
          <a:prstGeom prst="rect">
            <a:avLst/>
          </a:prstGeom>
          <a:noFill/>
        </p:spPr>
        <p:txBody>
          <a:bodyPr wrap="none" rtlCol="0">
            <a:spAutoFit/>
          </a:bodyPr>
          <a:lstStyle/>
          <a:p>
            <a:r>
              <a:rPr lang="en-US" dirty="0">
                <a:latin typeface="Times New Roman"/>
                <a:cs typeface="Times New Roman"/>
              </a:rPr>
              <a:t>(5-1)</a:t>
            </a:r>
          </a:p>
        </p:txBody>
      </p:sp>
    </p:spTree>
    <p:extLst>
      <p:ext uri="{BB962C8B-B14F-4D97-AF65-F5344CB8AC3E}">
        <p14:creationId xmlns:p14="http://schemas.microsoft.com/office/powerpoint/2010/main" val="2335659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5-1 Kinematics of Uniform Circular Motion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Uniform circular motion: motion in a circle of constant radius at constant speed</a:t>
            </a:r>
          </a:p>
          <a:p>
            <a:pPr marL="0" indent="0">
              <a:spcBef>
                <a:spcPct val="50000"/>
              </a:spcBef>
              <a:buNone/>
            </a:pPr>
            <a:r>
              <a:rPr lang="en-US" dirty="0">
                <a:latin typeface="Times New Roman" charset="0"/>
                <a:cs typeface="Times New Roman" charset="0"/>
              </a:rPr>
              <a:t>Instantaneous velocity is always tangent to circle.</a:t>
            </a:r>
          </a:p>
        </p:txBody>
      </p:sp>
      <p:sp>
        <p:nvSpPr>
          <p:cNvPr id="4" name="Date Placeholder 3"/>
          <p:cNvSpPr>
            <a:spLocks noGrp="1"/>
          </p:cNvSpPr>
          <p:nvPr>
            <p:ph type="dt" sz="half" idx="10"/>
          </p:nvPr>
        </p:nvSpPr>
        <p:spPr/>
        <p:txBody>
          <a:bodyPr/>
          <a:lstStyle/>
          <a:p>
            <a:r>
              <a:rPr lang="en-US"/>
              <a:t>© 2014 Pearson Education, Inc.</a:t>
            </a:r>
          </a:p>
        </p:txBody>
      </p:sp>
      <p:pic>
        <p:nvPicPr>
          <p:cNvPr id="5" name="Picture 4" descr="05_01_Figure.jpg"/>
          <p:cNvPicPr>
            <a:picLocks noChangeAspect="1"/>
          </p:cNvPicPr>
          <p:nvPr/>
        </p:nvPicPr>
        <p:blipFill rotWithShape="1">
          <a:blip r:embed="rId2">
            <a:extLst>
              <a:ext uri="{28A0092B-C50C-407E-A947-70E740481C1C}">
                <a14:useLocalDpi xmlns:a14="http://schemas.microsoft.com/office/drawing/2010/main" val="0"/>
              </a:ext>
            </a:extLst>
          </a:blip>
          <a:srcRect b="3402"/>
          <a:stretch/>
        </p:blipFill>
        <p:spPr>
          <a:xfrm>
            <a:off x="3048000" y="3309033"/>
            <a:ext cx="3066796" cy="3472767"/>
          </a:xfrm>
          <a:prstGeom prst="rect">
            <a:avLst/>
          </a:prstGeom>
        </p:spPr>
      </p:pic>
    </p:spTree>
    <p:extLst>
      <p:ext uri="{BB962C8B-B14F-4D97-AF65-F5344CB8AC3E}">
        <p14:creationId xmlns:p14="http://schemas.microsoft.com/office/powerpoint/2010/main" val="3530664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5_02_Figure.jpg"/>
          <p:cNvPicPr>
            <a:picLocks noChangeAspect="1"/>
          </p:cNvPicPr>
          <p:nvPr/>
        </p:nvPicPr>
        <p:blipFill rotWithShape="1">
          <a:blip r:embed="rId2">
            <a:extLst>
              <a:ext uri="{28A0092B-C50C-407E-A947-70E740481C1C}">
                <a14:useLocalDpi xmlns:a14="http://schemas.microsoft.com/office/drawing/2010/main" val="0"/>
              </a:ext>
            </a:extLst>
          </a:blip>
          <a:srcRect b="4212"/>
          <a:stretch/>
        </p:blipFill>
        <p:spPr>
          <a:xfrm>
            <a:off x="1116807" y="3505200"/>
            <a:ext cx="6926262" cy="3042797"/>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5-1 Kinematics of Uniform Circular Motion</a:t>
            </a:r>
          </a:p>
        </p:txBody>
      </p:sp>
      <p:sp>
        <p:nvSpPr>
          <p:cNvPr id="3" name="Content Placeholder 2"/>
          <p:cNvSpPr>
            <a:spLocks noGrp="1"/>
          </p:cNvSpPr>
          <p:nvPr>
            <p:ph idx="1"/>
          </p:nvPr>
        </p:nvSpPr>
        <p:spPr>
          <a:xfrm>
            <a:off x="457200" y="990600"/>
            <a:ext cx="8229600" cy="5135563"/>
          </a:xfrm>
        </p:spPr>
        <p:txBody>
          <a:bodyPr/>
          <a:lstStyle/>
          <a:p>
            <a:pPr marL="0" indent="0">
              <a:spcBef>
                <a:spcPct val="50000"/>
              </a:spcBef>
              <a:buNone/>
            </a:pPr>
            <a:r>
              <a:rPr lang="en-US" dirty="0">
                <a:latin typeface="Times New Roman" charset="0"/>
                <a:cs typeface="Times New Roman" charset="0"/>
              </a:rPr>
              <a:t>Define velocity and acceleration?</a:t>
            </a:r>
          </a:p>
          <a:p>
            <a:pPr marL="0" indent="0">
              <a:spcBef>
                <a:spcPct val="50000"/>
              </a:spcBef>
              <a:buNone/>
            </a:pPr>
            <a:r>
              <a:rPr lang="en-US" dirty="0">
                <a:latin typeface="Times New Roman" charset="0"/>
                <a:cs typeface="Times New Roman" charset="0"/>
              </a:rPr>
              <a:t>Looking at the change in velocity </a:t>
            </a:r>
            <a:r>
              <a:rPr lang="en-US" dirty="0" smtClean="0">
                <a:latin typeface="Times New Roman" charset="0"/>
                <a:cs typeface="Times New Roman" charset="0"/>
              </a:rPr>
              <a:t>as </a:t>
            </a:r>
            <a:r>
              <a:rPr lang="en-US" dirty="0">
                <a:latin typeface="Times New Roman" charset="0"/>
                <a:cs typeface="Times New Roman" charset="0"/>
              </a:rPr>
              <a:t>the limit </a:t>
            </a:r>
            <a:r>
              <a:rPr lang="en-US" dirty="0" smtClean="0">
                <a:latin typeface="Times New Roman" charset="0"/>
                <a:cs typeface="Times New Roman" charset="0"/>
              </a:rPr>
              <a:t>for </a:t>
            </a:r>
            <a:r>
              <a:rPr lang="en-US" dirty="0">
                <a:latin typeface="Times New Roman" charset="0"/>
                <a:cs typeface="Times New Roman" charset="0"/>
              </a:rPr>
              <a:t>the time interval becomes infinitesimally small, we see that</a:t>
            </a:r>
          </a:p>
          <a:p>
            <a:pPr marL="0" indent="0" algn="ctr">
              <a:spcBef>
                <a:spcPct val="50000"/>
              </a:spcBef>
              <a:buNone/>
            </a:pPr>
            <a:endParaRPr lang="en-US" i="1"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a:t>© 2014 Pearson Education, Inc.</a:t>
            </a:r>
          </a:p>
        </p:txBody>
      </p:sp>
      <p:pic>
        <p:nvPicPr>
          <p:cNvPr id="6" name="Picture 5" descr="05_KeyEquation_01.jpg"/>
          <p:cNvPicPr>
            <a:picLocks noChangeAspect="1"/>
          </p:cNvPicPr>
          <p:nvPr/>
        </p:nvPicPr>
        <p:blipFill rotWithShape="1">
          <a:blip r:embed="rId3">
            <a:extLst>
              <a:ext uri="{28A0092B-C50C-407E-A947-70E740481C1C}">
                <a14:useLocalDpi xmlns:a14="http://schemas.microsoft.com/office/drawing/2010/main" val="0"/>
              </a:ext>
            </a:extLst>
          </a:blip>
          <a:srcRect r="81205" b="22715"/>
          <a:stretch/>
        </p:blipFill>
        <p:spPr>
          <a:xfrm>
            <a:off x="3124200" y="2590800"/>
            <a:ext cx="1606296" cy="876300"/>
          </a:xfrm>
          <a:prstGeom prst="rect">
            <a:avLst/>
          </a:prstGeom>
        </p:spPr>
      </p:pic>
      <p:sp>
        <p:nvSpPr>
          <p:cNvPr id="7" name="TextBox 6"/>
          <p:cNvSpPr txBox="1"/>
          <p:nvPr/>
        </p:nvSpPr>
        <p:spPr>
          <a:xfrm>
            <a:off x="5181600" y="2895600"/>
            <a:ext cx="646105" cy="369332"/>
          </a:xfrm>
          <a:prstGeom prst="rect">
            <a:avLst/>
          </a:prstGeom>
          <a:noFill/>
        </p:spPr>
        <p:txBody>
          <a:bodyPr wrap="none" rtlCol="0">
            <a:spAutoFit/>
          </a:bodyPr>
          <a:lstStyle/>
          <a:p>
            <a:r>
              <a:rPr lang="en-US" dirty="0">
                <a:latin typeface="Times New Roman"/>
                <a:cs typeface="Times New Roman"/>
              </a:rPr>
              <a:t>(5-1)</a:t>
            </a:r>
          </a:p>
        </p:txBody>
      </p:sp>
    </p:spTree>
    <p:extLst>
      <p:ext uri="{BB962C8B-B14F-4D97-AF65-F5344CB8AC3E}">
        <p14:creationId xmlns:p14="http://schemas.microsoft.com/office/powerpoint/2010/main" val="70199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sz="4400" dirty="0">
                <a:latin typeface="Times New Roman" charset="0"/>
                <a:cs typeface="Times New Roman" charset="0"/>
              </a:rPr>
              <a:t>5-1 Moon’s Centripetal </a:t>
            </a:r>
            <a:r>
              <a:rPr lang="en-US" sz="4400" dirty="0" err="1">
                <a:latin typeface="Times New Roman" charset="0"/>
                <a:cs typeface="Times New Roman" charset="0"/>
              </a:rPr>
              <a:t>Accel</a:t>
            </a:r>
            <a:r>
              <a:rPr lang="en-US" sz="4400" dirty="0">
                <a:latin typeface="Times New Roman" charset="0"/>
                <a:cs typeface="Times New Roman" charset="0"/>
              </a:rPr>
              <a:t>.</a:t>
            </a:r>
          </a:p>
        </p:txBody>
      </p:sp>
      <p:sp>
        <p:nvSpPr>
          <p:cNvPr id="3" name="Content Placeholder 2"/>
          <p:cNvSpPr>
            <a:spLocks noGrp="1"/>
          </p:cNvSpPr>
          <p:nvPr>
            <p:ph idx="1"/>
          </p:nvPr>
        </p:nvSpPr>
        <p:spPr/>
        <p:txBody>
          <a:bodyPr/>
          <a:lstStyle/>
          <a:p>
            <a:pPr marL="0" indent="0">
              <a:spcBef>
                <a:spcPct val="50000"/>
              </a:spcBef>
              <a:buNone/>
            </a:pPr>
            <a:r>
              <a:rPr lang="en-US" sz="4000" b="1" dirty="0">
                <a:latin typeface="Times New Roman" charset="0"/>
                <a:cs typeface="Times New Roman" charset="0"/>
              </a:rPr>
              <a:t>The Moon’s nearly circular orbit around the Earth has a radius of about 3.84 x 10</a:t>
            </a:r>
            <a:r>
              <a:rPr lang="en-US" sz="4000" b="1" baseline="30000" dirty="0">
                <a:latin typeface="Times New Roman" charset="0"/>
                <a:cs typeface="Times New Roman" charset="0"/>
              </a:rPr>
              <a:t>5</a:t>
            </a:r>
            <a:r>
              <a:rPr lang="en-US" sz="4000" b="1" dirty="0">
                <a:latin typeface="Times New Roman" charset="0"/>
                <a:cs typeface="Times New Roman" charset="0"/>
              </a:rPr>
              <a:t> km and a period T of 27.3 days.  Find the acceleration of the Moon toward the Earth.  Express in terms of m/s</a:t>
            </a:r>
            <a:r>
              <a:rPr lang="en-US" sz="4000" b="1" baseline="30000" dirty="0">
                <a:latin typeface="Times New Roman" charset="0"/>
                <a:cs typeface="Times New Roman" charset="0"/>
              </a:rPr>
              <a:t>2</a:t>
            </a:r>
            <a:r>
              <a:rPr lang="en-US" sz="4000" b="1" dirty="0">
                <a:latin typeface="Times New Roman" charset="0"/>
                <a:cs typeface="Times New Roman" charset="0"/>
              </a:rPr>
              <a:t>.</a:t>
            </a:r>
          </a:p>
        </p:txBody>
      </p:sp>
      <p:sp>
        <p:nvSpPr>
          <p:cNvPr id="4" name="Date Placeholder 3"/>
          <p:cNvSpPr>
            <a:spLocks noGrp="1"/>
          </p:cNvSpPr>
          <p:nvPr>
            <p:ph type="dt" sz="half" idx="10"/>
          </p:nvPr>
        </p:nvSpPr>
        <p:spPr/>
        <p:txBody>
          <a:bodyPr/>
          <a:lstStyle/>
          <a:p>
            <a:r>
              <a:rPr lang="en-US"/>
              <a:t>© 2014 Pearson Education, Inc.</a:t>
            </a:r>
          </a:p>
        </p:txBody>
      </p:sp>
      <p:sp>
        <p:nvSpPr>
          <p:cNvPr id="5" name="Oval 4"/>
          <p:cNvSpPr/>
          <p:nvPr/>
        </p:nvSpPr>
        <p:spPr>
          <a:xfrm>
            <a:off x="3581400" y="2895600"/>
            <a:ext cx="457200" cy="3810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883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sz="4400" dirty="0">
                <a:latin typeface="Times New Roman" charset="0"/>
                <a:cs typeface="Times New Roman" charset="0"/>
              </a:rPr>
              <a:t>5-1 Moon’s Centripetal </a:t>
            </a:r>
            <a:r>
              <a:rPr lang="en-US" sz="4400" dirty="0" err="1">
                <a:latin typeface="Times New Roman" charset="0"/>
                <a:cs typeface="Times New Roman" charset="0"/>
              </a:rPr>
              <a:t>Accel</a:t>
            </a:r>
            <a:r>
              <a:rPr lang="en-US" sz="4400" dirty="0">
                <a:latin typeface="Times New Roman" charset="0"/>
                <a:cs typeface="Times New Roman" charset="0"/>
              </a:rPr>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68878"/>
                <a:ext cx="8229600" cy="5323997"/>
              </a:xfrm>
            </p:spPr>
            <p:txBody>
              <a:bodyPr/>
              <a:lstStyle/>
              <a:p>
                <a:pPr marL="0" indent="0">
                  <a:spcBef>
                    <a:spcPct val="50000"/>
                  </a:spcBef>
                  <a:buNone/>
                </a:pPr>
                <a:r>
                  <a:rPr lang="en-US" sz="4000" b="1" dirty="0">
                    <a:latin typeface="Times New Roman" charset="0"/>
                    <a:cs typeface="Times New Roman" charset="0"/>
                  </a:rPr>
                  <a:t>G: r = 3.84 x 10</a:t>
                </a:r>
                <a:r>
                  <a:rPr lang="en-US" sz="4000" b="1" baseline="30000" dirty="0">
                    <a:latin typeface="Times New Roman" charset="0"/>
                    <a:cs typeface="Times New Roman" charset="0"/>
                  </a:rPr>
                  <a:t>5</a:t>
                </a:r>
                <a:r>
                  <a:rPr lang="en-US" sz="4000" b="1" dirty="0">
                    <a:latin typeface="Times New Roman" charset="0"/>
                    <a:cs typeface="Times New Roman" charset="0"/>
                  </a:rPr>
                  <a:t> </a:t>
                </a:r>
                <a:r>
                  <a:rPr lang="en-US" sz="4000" b="1" dirty="0" smtClean="0">
                    <a:latin typeface="Times New Roman" charset="0"/>
                    <a:cs typeface="Times New Roman" charset="0"/>
                  </a:rPr>
                  <a:t>km,  </a:t>
                </a:r>
                <a:r>
                  <a:rPr lang="en-US" sz="4000" b="1" dirty="0">
                    <a:latin typeface="Times New Roman" charset="0"/>
                    <a:cs typeface="Times New Roman" charset="0"/>
                  </a:rPr>
                  <a:t>T = 27.3 days</a:t>
                </a:r>
              </a:p>
              <a:p>
                <a:pPr marL="0" indent="0">
                  <a:spcBef>
                    <a:spcPct val="50000"/>
                  </a:spcBef>
                  <a:buNone/>
                </a:pPr>
                <a:r>
                  <a:rPr lang="en-US" sz="4000" b="1" dirty="0">
                    <a:latin typeface="Times New Roman" charset="0"/>
                    <a:cs typeface="Times New Roman" charset="0"/>
                  </a:rPr>
                  <a:t>F: a = ??</a:t>
                </a:r>
              </a:p>
              <a:p>
                <a:pPr marL="0" indent="0">
                  <a:spcBef>
                    <a:spcPct val="50000"/>
                  </a:spcBef>
                  <a:buNone/>
                </a:pPr>
                <a:r>
                  <a:rPr lang="en-US" sz="4000" b="1" dirty="0">
                    <a:latin typeface="Times New Roman" charset="0"/>
                    <a:cs typeface="Times New Roman" charset="0"/>
                  </a:rPr>
                  <a:t>E: c = 2</a:t>
                </a:r>
                <a:r>
                  <a:rPr lang="el-GR" sz="4000" b="1" dirty="0">
                    <a:latin typeface="Times New Roman" charset="0"/>
                    <a:cs typeface="Times New Roman" charset="0"/>
                  </a:rPr>
                  <a:t>π</a:t>
                </a:r>
                <a:r>
                  <a:rPr lang="en-US" sz="4000" b="1" dirty="0">
                    <a:latin typeface="Times New Roman" charset="0"/>
                    <a:cs typeface="Times New Roman" charset="0"/>
                  </a:rPr>
                  <a:t>r,  v = d/t = 2</a:t>
                </a:r>
                <a:r>
                  <a:rPr lang="el-GR" sz="4000" b="1" dirty="0">
                    <a:latin typeface="Times New Roman" charset="0"/>
                    <a:cs typeface="Times New Roman" charset="0"/>
                  </a:rPr>
                  <a:t>π</a:t>
                </a:r>
                <a:r>
                  <a:rPr lang="en-US" sz="4000" b="1" dirty="0">
                    <a:latin typeface="Times New Roman" charset="0"/>
                    <a:cs typeface="Times New Roman" charset="0"/>
                  </a:rPr>
                  <a:t>r/T, </a:t>
                </a:r>
              </a:p>
              <a:p>
                <a:pPr marL="0" indent="0">
                  <a:spcBef>
                    <a:spcPct val="50000"/>
                  </a:spcBef>
                  <a:buNone/>
                </a:pPr>
                <a:r>
                  <a:rPr lang="en-US" sz="4000" b="1" dirty="0">
                    <a:latin typeface="Times New Roman" charset="0"/>
                    <a:cs typeface="Times New Roman" charset="0"/>
                  </a:rPr>
                  <a:t>S&amp;S: </a:t>
                </a:r>
                <a:r>
                  <a:rPr lang="en-US" sz="4000" b="1" dirty="0" err="1">
                    <a:latin typeface="Times New Roman" charset="0"/>
                    <a:cs typeface="Times New Roman" charset="0"/>
                  </a:rPr>
                  <a:t>a</a:t>
                </a:r>
                <a:r>
                  <a:rPr lang="en-US" sz="4000" b="1" baseline="-25000" dirty="0" err="1">
                    <a:latin typeface="Times New Roman" charset="0"/>
                    <a:cs typeface="Times New Roman" charset="0"/>
                  </a:rPr>
                  <a:t>R</a:t>
                </a:r>
                <a:r>
                  <a:rPr lang="en-US" sz="4000" b="1" dirty="0">
                    <a:latin typeface="Times New Roman" charset="0"/>
                    <a:cs typeface="Times New Roman" charset="0"/>
                  </a:rPr>
                  <a:t> = </a:t>
                </a:r>
                <a14:m>
                  <m:oMath xmlns:m="http://schemas.openxmlformats.org/officeDocument/2006/math">
                    <m:f>
                      <m:fPr>
                        <m:ctrlPr>
                          <a:rPr lang="en-US" sz="4000" b="1" i="1" smtClean="0">
                            <a:latin typeface="Cambria Math"/>
                            <a:cs typeface="Times New Roman" charset="0"/>
                          </a:rPr>
                        </m:ctrlPr>
                      </m:fPr>
                      <m:num>
                        <m:r>
                          <a:rPr lang="en-US" sz="4000" b="1" i="1" smtClean="0">
                            <a:latin typeface="Cambria Math"/>
                            <a:cs typeface="Times New Roman" charset="0"/>
                          </a:rPr>
                          <m:t>𝟒</m:t>
                        </m:r>
                        <m:r>
                          <a:rPr lang="en-US" sz="4000" b="1" i="1" smtClean="0">
                            <a:latin typeface="Cambria Math"/>
                            <a:cs typeface="Times New Roman" charset="0"/>
                          </a:rPr>
                          <m:t> </m:t>
                        </m:r>
                        <m:sSup>
                          <m:sSupPr>
                            <m:ctrlPr>
                              <a:rPr lang="en-US" sz="4000" b="1" i="1" smtClean="0">
                                <a:latin typeface="Cambria Math"/>
                                <a:cs typeface="Times New Roman" charset="0"/>
                              </a:rPr>
                            </m:ctrlPr>
                          </m:sSupPr>
                          <m:e>
                            <m:r>
                              <m:rPr>
                                <m:sty m:val="p"/>
                              </m:rPr>
                              <a:rPr lang="el-GR" sz="4000" b="1" i="1" smtClean="0">
                                <a:latin typeface="Cambria Math"/>
                                <a:cs typeface="Times New Roman" charset="0"/>
                              </a:rPr>
                              <m:t>π</m:t>
                            </m:r>
                          </m:e>
                          <m:sup>
                            <m:r>
                              <a:rPr lang="en-US" sz="4000" b="1" i="1" smtClean="0">
                                <a:latin typeface="Cambria Math"/>
                                <a:cs typeface="Times New Roman" charset="0"/>
                              </a:rPr>
                              <m:t>𝟐</m:t>
                            </m:r>
                          </m:sup>
                        </m:sSup>
                        <m:d>
                          <m:dPr>
                            <m:ctrlPr>
                              <a:rPr lang="en-US" sz="4000" b="1" i="1" smtClean="0">
                                <a:latin typeface="Cambria Math"/>
                                <a:cs typeface="Times New Roman" charset="0"/>
                              </a:rPr>
                            </m:ctrlPr>
                          </m:dPr>
                          <m:e>
                            <m:r>
                              <a:rPr lang="en-US" sz="4000" b="1" i="1" smtClean="0">
                                <a:latin typeface="Cambria Math"/>
                                <a:cs typeface="Times New Roman" charset="0"/>
                              </a:rPr>
                              <m:t>𝟑</m:t>
                            </m:r>
                            <m:r>
                              <a:rPr lang="en-US" sz="4000" b="1" i="1" smtClean="0">
                                <a:latin typeface="Cambria Math"/>
                                <a:cs typeface="Times New Roman" charset="0"/>
                              </a:rPr>
                              <m:t>.</m:t>
                            </m:r>
                            <m:r>
                              <a:rPr lang="en-US" sz="4000" b="1" i="1" smtClean="0">
                                <a:latin typeface="Cambria Math"/>
                                <a:cs typeface="Times New Roman" charset="0"/>
                              </a:rPr>
                              <m:t>𝟖𝟒</m:t>
                            </m:r>
                            <m:r>
                              <a:rPr lang="en-US" sz="4000" b="1" i="1" smtClean="0">
                                <a:latin typeface="Cambria Math"/>
                                <a:cs typeface="Times New Roman" charset="0"/>
                              </a:rPr>
                              <m:t> </m:t>
                            </m:r>
                            <m:r>
                              <a:rPr lang="en-US" sz="4000" b="1" i="1" smtClean="0">
                                <a:latin typeface="Cambria Math"/>
                                <a:cs typeface="Times New Roman" charset="0"/>
                              </a:rPr>
                              <m:t>𝒙</m:t>
                            </m:r>
                            <m:r>
                              <a:rPr lang="en-US" sz="4000" b="1" i="1" smtClean="0">
                                <a:latin typeface="Cambria Math"/>
                                <a:cs typeface="Times New Roman" charset="0"/>
                              </a:rPr>
                              <m:t>  </m:t>
                            </m:r>
                            <m:sSup>
                              <m:sSupPr>
                                <m:ctrlPr>
                                  <a:rPr lang="en-US" sz="4000" b="1" i="1" smtClean="0">
                                    <a:latin typeface="Cambria Math"/>
                                    <a:cs typeface="Times New Roman" charset="0"/>
                                  </a:rPr>
                                </m:ctrlPr>
                              </m:sSupPr>
                              <m:e>
                                <m:r>
                                  <a:rPr lang="en-US" sz="4000" b="1" i="1" smtClean="0">
                                    <a:latin typeface="Cambria Math"/>
                                    <a:cs typeface="Times New Roman" charset="0"/>
                                  </a:rPr>
                                  <m:t>𝟏𝟎</m:t>
                                </m:r>
                              </m:e>
                              <m:sup>
                                <m:r>
                                  <a:rPr lang="en-US" sz="4000" b="1" i="1" smtClean="0">
                                    <a:latin typeface="Cambria Math"/>
                                    <a:cs typeface="Times New Roman" charset="0"/>
                                  </a:rPr>
                                  <m:t>𝟖</m:t>
                                </m:r>
                              </m:sup>
                            </m:sSup>
                            <m:r>
                              <a:rPr lang="en-US" sz="4000" b="1" i="1" smtClean="0">
                                <a:latin typeface="Cambria Math"/>
                                <a:cs typeface="Times New Roman" charset="0"/>
                              </a:rPr>
                              <m:t> </m:t>
                            </m:r>
                          </m:e>
                        </m:d>
                        <m:r>
                          <a:rPr lang="en-US" sz="4000" b="1" i="1" smtClean="0">
                            <a:latin typeface="Cambria Math"/>
                            <a:cs typeface="Times New Roman" charset="0"/>
                          </a:rPr>
                          <m:t> </m:t>
                        </m:r>
                      </m:num>
                      <m:den>
                        <m:sSup>
                          <m:sSupPr>
                            <m:ctrlPr>
                              <a:rPr lang="en-US" sz="4000" b="1" i="1" smtClean="0">
                                <a:latin typeface="Cambria Math"/>
                                <a:cs typeface="Times New Roman" charset="0"/>
                              </a:rPr>
                            </m:ctrlPr>
                          </m:sSupPr>
                          <m:e>
                            <m:r>
                              <a:rPr lang="en-US" sz="4000" b="1" i="1" smtClean="0">
                                <a:latin typeface="Cambria Math"/>
                                <a:cs typeface="Times New Roman" charset="0"/>
                              </a:rPr>
                              <m:t>(</m:t>
                            </m:r>
                            <m:r>
                              <a:rPr lang="en-US" sz="4000" b="1" i="1" smtClean="0">
                                <a:latin typeface="Cambria Math"/>
                                <a:cs typeface="Times New Roman" charset="0"/>
                              </a:rPr>
                              <m:t>𝟐</m:t>
                            </m:r>
                            <m:r>
                              <a:rPr lang="en-US" sz="4000" b="1" i="1" smtClean="0">
                                <a:latin typeface="Cambria Math"/>
                                <a:cs typeface="Times New Roman" charset="0"/>
                              </a:rPr>
                              <m:t>.</m:t>
                            </m:r>
                            <m:r>
                              <a:rPr lang="en-US" sz="4000" b="1" i="1" smtClean="0">
                                <a:latin typeface="Cambria Math"/>
                                <a:cs typeface="Times New Roman" charset="0"/>
                              </a:rPr>
                              <m:t>𝟑𝟔</m:t>
                            </m:r>
                            <m:r>
                              <a:rPr lang="en-US" sz="4000" b="1" i="1" smtClean="0">
                                <a:latin typeface="Cambria Math"/>
                                <a:cs typeface="Times New Roman" charset="0"/>
                              </a:rPr>
                              <m:t> </m:t>
                            </m:r>
                            <m:r>
                              <a:rPr lang="en-US" sz="4000" b="1" i="1" smtClean="0">
                                <a:latin typeface="Cambria Math"/>
                                <a:cs typeface="Times New Roman" charset="0"/>
                              </a:rPr>
                              <m:t>𝒙</m:t>
                            </m:r>
                            <m:r>
                              <a:rPr lang="en-US" sz="4000" b="1" i="1" smtClean="0">
                                <a:latin typeface="Cambria Math"/>
                                <a:cs typeface="Times New Roman" charset="0"/>
                              </a:rPr>
                              <m:t>𝟏𝟎</m:t>
                            </m:r>
                          </m:e>
                          <m:sup>
                            <m:r>
                              <a:rPr lang="en-US" sz="4000" b="1" i="1" smtClean="0">
                                <a:latin typeface="Cambria Math"/>
                                <a:cs typeface="Times New Roman" charset="0"/>
                              </a:rPr>
                              <m:t>𝟔</m:t>
                            </m:r>
                          </m:sup>
                        </m:sSup>
                        <m:sSup>
                          <m:sSupPr>
                            <m:ctrlPr>
                              <a:rPr lang="en-US" sz="4000" b="1" i="1" smtClean="0">
                                <a:latin typeface="Cambria Math"/>
                                <a:cs typeface="Times New Roman" charset="0"/>
                              </a:rPr>
                            </m:ctrlPr>
                          </m:sSupPr>
                          <m:e>
                            <m:r>
                              <a:rPr lang="en-US" sz="4000" b="1" i="1" smtClean="0">
                                <a:latin typeface="Cambria Math"/>
                                <a:cs typeface="Times New Roman" charset="0"/>
                              </a:rPr>
                              <m:t>)</m:t>
                            </m:r>
                          </m:e>
                          <m:sup>
                            <m:r>
                              <a:rPr lang="en-US" sz="4000" b="1" i="1" smtClean="0">
                                <a:latin typeface="Cambria Math"/>
                                <a:cs typeface="Times New Roman" charset="0"/>
                              </a:rPr>
                              <m:t>𝟐</m:t>
                            </m:r>
                          </m:sup>
                        </m:sSup>
                      </m:den>
                    </m:f>
                  </m:oMath>
                </a14:m>
                <a:endParaRPr lang="en-US" sz="4000" b="1" dirty="0">
                  <a:latin typeface="Times New Roman" charset="0"/>
                  <a:cs typeface="Times New Roman" charset="0"/>
                </a:endParaRPr>
              </a:p>
              <a:p>
                <a:pPr marL="0" indent="0">
                  <a:spcBef>
                    <a:spcPct val="50000"/>
                  </a:spcBef>
                  <a:buNone/>
                </a:pPr>
                <a:r>
                  <a:rPr lang="en-US" sz="4000" b="1" dirty="0" err="1">
                    <a:latin typeface="Times New Roman" charset="0"/>
                    <a:cs typeface="Times New Roman" charset="0"/>
                  </a:rPr>
                  <a:t>Ans</a:t>
                </a:r>
                <a:r>
                  <a:rPr lang="en-US" sz="4000" b="1" dirty="0">
                    <a:latin typeface="Times New Roman" charset="0"/>
                    <a:cs typeface="Times New Roman" charset="0"/>
                  </a:rPr>
                  <a:t>: </a:t>
                </a:r>
                <a:r>
                  <a:rPr lang="en-US" sz="4000" b="1" dirty="0" err="1">
                    <a:latin typeface="Times New Roman" charset="0"/>
                    <a:cs typeface="Times New Roman" charset="0"/>
                  </a:rPr>
                  <a:t>a</a:t>
                </a:r>
                <a:r>
                  <a:rPr lang="en-US" sz="4000" b="1" baseline="-25000" dirty="0" err="1">
                    <a:latin typeface="Times New Roman" charset="0"/>
                    <a:cs typeface="Times New Roman" charset="0"/>
                  </a:rPr>
                  <a:t>R</a:t>
                </a:r>
                <a:r>
                  <a:rPr lang="en-US" sz="4000" b="1" dirty="0">
                    <a:latin typeface="Times New Roman" charset="0"/>
                    <a:cs typeface="Times New Roman" charset="0"/>
                  </a:rPr>
                  <a:t> = 2.72 x 10</a:t>
                </a:r>
                <a:r>
                  <a:rPr lang="en-US" sz="4000" b="1" baseline="30000" dirty="0">
                    <a:latin typeface="Times New Roman" charset="0"/>
                    <a:cs typeface="Times New Roman" charset="0"/>
                  </a:rPr>
                  <a:t>-3</a:t>
                </a:r>
                <a:r>
                  <a:rPr lang="en-US" sz="4000" b="1" dirty="0">
                    <a:latin typeface="Times New Roman" charset="0"/>
                    <a:cs typeface="Times New Roman" charset="0"/>
                  </a:rPr>
                  <a:t> m/s</a:t>
                </a:r>
                <a:r>
                  <a:rPr lang="en-US" sz="4000" b="1" baseline="30000" dirty="0">
                    <a:latin typeface="Times New Roman" charset="0"/>
                    <a:cs typeface="Times New Roman" charset="0"/>
                  </a:rPr>
                  <a:t>2</a:t>
                </a:r>
                <a:r>
                  <a:rPr lang="en-US" sz="4000" b="1" dirty="0">
                    <a:latin typeface="Times New Roman" charset="0"/>
                    <a:cs typeface="Times New Roman" charset="0"/>
                  </a:rPr>
                  <a:t> or 0.0003g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68878"/>
                <a:ext cx="8229600" cy="5323997"/>
              </a:xfrm>
              <a:blipFill rotWithShape="1">
                <a:blip r:embed="rId2"/>
                <a:stretch>
                  <a:fillRect l="-3704" t="-206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 2014 Pearson Education, Inc.</a:t>
            </a:r>
          </a:p>
        </p:txBody>
      </p:sp>
      <p:pic>
        <p:nvPicPr>
          <p:cNvPr id="5" name="Picture 4" descr="05_KeyEquation_01.jpg"/>
          <p:cNvPicPr>
            <a:picLocks noChangeAspect="1"/>
          </p:cNvPicPr>
          <p:nvPr/>
        </p:nvPicPr>
        <p:blipFill rotWithShape="1">
          <a:blip r:embed="rId3">
            <a:extLst>
              <a:ext uri="{28A0092B-C50C-407E-A947-70E740481C1C}">
                <a14:useLocalDpi xmlns:a14="http://schemas.microsoft.com/office/drawing/2010/main" val="0"/>
              </a:ext>
            </a:extLst>
          </a:blip>
          <a:srcRect r="81205" b="22715"/>
          <a:stretch/>
        </p:blipFill>
        <p:spPr>
          <a:xfrm>
            <a:off x="6400800" y="2819400"/>
            <a:ext cx="1606296" cy="876300"/>
          </a:xfrm>
          <a:prstGeom prst="rect">
            <a:avLst/>
          </a:prstGeom>
        </p:spPr>
      </p:pic>
      <p:sp>
        <p:nvSpPr>
          <p:cNvPr id="7" name="Rounded Rectangle 6"/>
          <p:cNvSpPr/>
          <p:nvPr/>
        </p:nvSpPr>
        <p:spPr>
          <a:xfrm>
            <a:off x="1520571" y="5600700"/>
            <a:ext cx="6858000" cy="609600"/>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38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0-#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sz="4400" dirty="0">
                <a:latin typeface="Times New Roman" charset="0"/>
                <a:cs typeface="Times New Roman" charset="0"/>
              </a:rPr>
              <a:t>5-1 Moon’s Centripetal </a:t>
            </a:r>
            <a:r>
              <a:rPr lang="en-US" sz="4400" dirty="0" err="1">
                <a:latin typeface="Times New Roman" charset="0"/>
                <a:cs typeface="Times New Roman" charset="0"/>
              </a:rPr>
              <a:t>Accel</a:t>
            </a:r>
            <a:r>
              <a:rPr lang="en-US" sz="4400" dirty="0">
                <a:latin typeface="Times New Roman" charset="0"/>
                <a:cs typeface="Times New Roman" charset="0"/>
              </a:rPr>
              <a:t>.</a:t>
            </a:r>
          </a:p>
        </p:txBody>
      </p:sp>
      <p:sp>
        <p:nvSpPr>
          <p:cNvPr id="3" name="Content Placeholder 2"/>
          <p:cNvSpPr>
            <a:spLocks noGrp="1"/>
          </p:cNvSpPr>
          <p:nvPr>
            <p:ph idx="1"/>
          </p:nvPr>
        </p:nvSpPr>
        <p:spPr>
          <a:xfrm>
            <a:off x="457200" y="1168878"/>
            <a:ext cx="8229600" cy="5323997"/>
          </a:xfrm>
        </p:spPr>
        <p:txBody>
          <a:bodyPr/>
          <a:lstStyle/>
          <a:p>
            <a:pPr marL="0" indent="0">
              <a:spcBef>
                <a:spcPct val="50000"/>
              </a:spcBef>
              <a:buNone/>
            </a:pPr>
            <a:r>
              <a:rPr lang="en-US" sz="4000" b="1" dirty="0">
                <a:latin typeface="Times New Roman" charset="0"/>
                <a:cs typeface="Times New Roman" charset="0"/>
              </a:rPr>
              <a:t>What is the net acceleration of the moon?</a:t>
            </a:r>
          </a:p>
          <a:p>
            <a:pPr marL="0" indent="0">
              <a:spcBef>
                <a:spcPct val="50000"/>
              </a:spcBef>
              <a:buNone/>
            </a:pPr>
            <a:r>
              <a:rPr lang="en-US" sz="4000" b="1" dirty="0">
                <a:latin typeface="Times New Roman" charset="0"/>
                <a:cs typeface="Times New Roman" charset="0"/>
              </a:rPr>
              <a:t>What is the net acceleration of Neil Armstrong standing on the moon?</a:t>
            </a:r>
          </a:p>
          <a:p>
            <a:pPr marL="0" indent="0">
              <a:spcBef>
                <a:spcPct val="50000"/>
              </a:spcBef>
              <a:buNone/>
            </a:pPr>
            <a:endParaRPr lang="en-US" sz="4000" b="1"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a:t>© 2014 Pearson Education, Inc.</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4000500"/>
            <a:ext cx="2281237" cy="256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198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12"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0-#ppt_w/2"/>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9540</TotalTime>
  <Words>1907</Words>
  <Application>Microsoft Office PowerPoint</Application>
  <PresentationFormat>On-screen Show (4:3)</PresentationFormat>
  <Paragraphs>196</Paragraphs>
  <Slides>43</Slides>
  <Notes>0</Notes>
  <HiddenSlides>1</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Chapter 5 Circular Motion; Gravitation</vt:lpstr>
      <vt:lpstr>Contents of Chapter 5</vt:lpstr>
      <vt:lpstr>Contents of Chapter 5</vt:lpstr>
      <vt:lpstr>5-1 Kinematics of Uniform Circular Motion</vt:lpstr>
      <vt:lpstr>5-1 Kinematics of Uniform Circular Motion</vt:lpstr>
      <vt:lpstr>5-1 Moon’s Centripetal Accel.</vt:lpstr>
      <vt:lpstr>5-1 Moon’s Centripetal Accel.</vt:lpstr>
      <vt:lpstr>5-1 Moon’s Centripetal Accel.</vt:lpstr>
      <vt:lpstr>5-1 Kinematics of Uniform Circular Motion</vt:lpstr>
      <vt:lpstr>5-2 Dynamics of Uniform Circular Motion</vt:lpstr>
      <vt:lpstr>5-2 Dynamics of Uniform Circular Motion</vt:lpstr>
      <vt:lpstr>5-2 Dynamics of Uniform Circular Motion</vt:lpstr>
      <vt:lpstr>5-3 Highway Curves, Banked and Unbanked</vt:lpstr>
      <vt:lpstr>5-3 Highway Curves, Banked and Unbanked</vt:lpstr>
      <vt:lpstr>5-3 Highway Curves, Banked and Unbanked</vt:lpstr>
      <vt:lpstr>5-3 Highway Curves, Banked and Unbanked</vt:lpstr>
      <vt:lpstr>Banked Highway Curves</vt:lpstr>
      <vt:lpstr>Banked Highway Curve</vt:lpstr>
      <vt:lpstr>Banked Highway Curve</vt:lpstr>
      <vt:lpstr>Banked Highway Curve</vt:lpstr>
      <vt:lpstr>5-4 Nonuniform Circular Motion</vt:lpstr>
      <vt:lpstr>5-5 Newton’s Law of Universal Gravitation</vt:lpstr>
      <vt:lpstr>5-5 Newton’s Law of Universal Gravitation</vt:lpstr>
      <vt:lpstr>5-5 Newton’s Law of Universal Gravitation</vt:lpstr>
      <vt:lpstr>5-5 Newton’s Law of Universal Gravitation</vt:lpstr>
      <vt:lpstr>5-6 Gravity Near the Earth’s Surface Take out a piece of NB paper to hand in.</vt:lpstr>
      <vt:lpstr>5-6 Gravity Near the Earth’s Surface</vt:lpstr>
      <vt:lpstr>5-6 Gravity Near the Earth’s Surface</vt:lpstr>
      <vt:lpstr>5-6 Gravity Near the Earth’s Surface</vt:lpstr>
      <vt:lpstr>5-7 Satellites and “Weightlessness”</vt:lpstr>
      <vt:lpstr>5-7 Satellites and “Weightlessness”</vt:lpstr>
      <vt:lpstr>5-7 Satellites and “Weightlessness”</vt:lpstr>
      <vt:lpstr>5-7 Satellites and “Weightlessness”</vt:lpstr>
      <vt:lpstr>5-8 Planets, Kepler’s Laws, the Moon, and Newton’s Synthesis</vt:lpstr>
      <vt:lpstr>5-8 Planets, Kepler’s Laws, the Moon, and Newton’s Synthesis</vt:lpstr>
      <vt:lpstr>5-8 Planets, Kepler’s Laws, the Moon, and Newton’s Synthesis</vt:lpstr>
      <vt:lpstr>5-8 Planets, Kepler’s Laws, the Moon, and Newton’s Synthesis</vt:lpstr>
      <vt:lpstr>5-9 Types of Forces in Nature</vt:lpstr>
      <vt:lpstr>5-9 Types of Forces in Nature</vt:lpstr>
      <vt:lpstr>5-9 Types of Forces in Nature</vt:lpstr>
      <vt:lpstr>Summary of Chapter 5</vt:lpstr>
      <vt:lpstr>Summary of Chapter 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anicolello</cp:lastModifiedBy>
  <cp:revision>160</cp:revision>
  <dcterms:created xsi:type="dcterms:W3CDTF">2013-06-27T17:53:05Z</dcterms:created>
  <dcterms:modified xsi:type="dcterms:W3CDTF">2020-02-06T20:45:57Z</dcterms:modified>
</cp:coreProperties>
</file>