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0"/>
  </p:notesMasterIdLst>
  <p:handoutMasterIdLst>
    <p:handoutMasterId r:id="rId51"/>
  </p:handoutMasterIdLst>
  <p:sldIdLst>
    <p:sldId id="256" r:id="rId2"/>
    <p:sldId id="260" r:id="rId3"/>
    <p:sldId id="261" r:id="rId4"/>
    <p:sldId id="262" r:id="rId5"/>
    <p:sldId id="263" r:id="rId6"/>
    <p:sldId id="300" r:id="rId7"/>
    <p:sldId id="265" r:id="rId8"/>
    <p:sldId id="266" r:id="rId9"/>
    <p:sldId id="267" r:id="rId10"/>
    <p:sldId id="301" r:id="rId11"/>
    <p:sldId id="314" r:id="rId12"/>
    <p:sldId id="313" r:id="rId13"/>
    <p:sldId id="316" r:id="rId14"/>
    <p:sldId id="315" r:id="rId15"/>
    <p:sldId id="268" r:id="rId16"/>
    <p:sldId id="303" r:id="rId17"/>
    <p:sldId id="302" r:id="rId18"/>
    <p:sldId id="272" r:id="rId19"/>
    <p:sldId id="273" r:id="rId20"/>
    <p:sldId id="304" r:id="rId21"/>
    <p:sldId id="276" r:id="rId22"/>
    <p:sldId id="305" r:id="rId23"/>
    <p:sldId id="278" r:id="rId24"/>
    <p:sldId id="306" r:id="rId25"/>
    <p:sldId id="279" r:id="rId26"/>
    <p:sldId id="280" r:id="rId27"/>
    <p:sldId id="281" r:id="rId28"/>
    <p:sldId id="282" r:id="rId29"/>
    <p:sldId id="284" r:id="rId30"/>
    <p:sldId id="307" r:id="rId31"/>
    <p:sldId id="285" r:id="rId32"/>
    <p:sldId id="308" r:id="rId33"/>
    <p:sldId id="287" r:id="rId34"/>
    <p:sldId id="309" r:id="rId35"/>
    <p:sldId id="290" r:id="rId36"/>
    <p:sldId id="310" r:id="rId37"/>
    <p:sldId id="292" r:id="rId38"/>
    <p:sldId id="311" r:id="rId39"/>
    <p:sldId id="293" r:id="rId40"/>
    <p:sldId id="294" r:id="rId41"/>
    <p:sldId id="295" r:id="rId42"/>
    <p:sldId id="317" r:id="rId43"/>
    <p:sldId id="318" r:id="rId44"/>
    <p:sldId id="296" r:id="rId45"/>
    <p:sldId id="312" r:id="rId46"/>
    <p:sldId id="298" r:id="rId47"/>
    <p:sldId id="299" r:id="rId48"/>
    <p:sldId id="319"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390E"/>
    <a:srgbClr val="FFFFFF"/>
    <a:srgbClr val="2E4499"/>
    <a:srgbClr val="F44311"/>
    <a:srgbClr val="0063B1"/>
    <a:srgbClr val="232E5B"/>
    <a:srgbClr val="0064B2"/>
    <a:srgbClr val="000000"/>
    <a:srgbClr val="E5B73D"/>
    <a:srgbClr val="CD00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autoAdjust="0"/>
    <p:restoredTop sz="86410" autoAdjust="0"/>
  </p:normalViewPr>
  <p:slideViewPr>
    <p:cSldViewPr snapToGrid="0">
      <p:cViewPr varScale="1">
        <p:scale>
          <a:sx n="92" d="100"/>
          <a:sy n="92" d="100"/>
        </p:scale>
        <p:origin x="-1212" y="-102"/>
      </p:cViewPr>
      <p:guideLst>
        <p:guide orient="horz" pos="2160"/>
        <p:guide orient="horz" pos="4032"/>
        <p:guide pos="288"/>
        <p:guide pos="2880"/>
      </p:guideLst>
    </p:cSldViewPr>
  </p:slideViewPr>
  <p:outlineViewPr>
    <p:cViewPr>
      <p:scale>
        <a:sx n="33" d="100"/>
        <a:sy n="33" d="100"/>
      </p:scale>
      <p:origin x="0" y="-191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2/25/2020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2378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you pulling Earth upward.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60933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you pulling Earth upward.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60933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you pulling Earth upward.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60933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you pulling Earth upward.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60933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you pulling Earth upward.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609334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you pulling Earth upward.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68338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It moves, but by an imperceptible amount.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492004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It moves, but by an imperceptible amount.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58052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79665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masses are different.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20062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295167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masses are different.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4062734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Both the same amount.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248377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Both</a:t>
            </a:r>
            <a:r>
              <a:rPr lang="en-US" baseline="0" dirty="0">
                <a:ea typeface="Batang" charset="0"/>
                <a:cs typeface="Batang" charset="0"/>
              </a:rPr>
              <a:t> </a:t>
            </a:r>
            <a:r>
              <a:rPr lang="en-US" dirty="0">
                <a:ea typeface="Batang" charset="0"/>
                <a:cs typeface="Batang" charset="0"/>
              </a:rPr>
              <a:t>the same amount.</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508447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Yes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694042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Yes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588441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941745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803452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59548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025887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a force equal and opposite to the friction force occurs.</a:t>
            </a:r>
          </a:p>
        </p:txBody>
      </p:sp>
    </p:spTree>
    <p:extLst>
      <p:ext uri="{BB962C8B-B14F-4D97-AF65-F5344CB8AC3E}">
        <p14:creationId xmlns:p14="http://schemas.microsoft.com/office/powerpoint/2010/main" val="187831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881505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C. a force equal and opposite to the friction force occurs.</a:t>
            </a:r>
          </a:p>
        </p:txBody>
      </p:sp>
    </p:spTree>
    <p:extLst>
      <p:ext uri="{BB962C8B-B14F-4D97-AF65-F5344CB8AC3E}">
        <p14:creationId xmlns:p14="http://schemas.microsoft.com/office/powerpoint/2010/main" val="652909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moves upward.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731286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moves upward.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801429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pushing air down so that the air pushes it upward.</a:t>
            </a:r>
          </a:p>
        </p:txBody>
      </p:sp>
    </p:spTree>
    <p:extLst>
      <p:ext uri="{BB962C8B-B14F-4D97-AF65-F5344CB8AC3E}">
        <p14:creationId xmlns:p14="http://schemas.microsoft.com/office/powerpoint/2010/main" val="1154600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pushing air down so that the air pushes it upward.</a:t>
            </a:r>
          </a:p>
        </p:txBody>
      </p:sp>
    </p:spTree>
    <p:extLst>
      <p:ext uri="{BB962C8B-B14F-4D97-AF65-F5344CB8AC3E}">
        <p14:creationId xmlns:p14="http://schemas.microsoft.com/office/powerpoint/2010/main" val="2190253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oncoming air downward to produce lift.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132831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oncoming air downward to produce lift.</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14723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downward with greater force.</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540463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 downward with greater force.</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192391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14303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643123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4050570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917778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917778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917778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42537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958489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116663-B372-3E48-9F73-B21AA219DBD6}" type="slidenum">
              <a:rPr lang="en-US" smtClean="0"/>
              <a:pPr/>
              <a:t>46</a:t>
            </a:fld>
            <a:endParaRPr lang="en-US" dirty="0"/>
          </a:p>
        </p:txBody>
      </p:sp>
    </p:spTree>
    <p:extLst>
      <p:ext uri="{BB962C8B-B14F-4D97-AF65-F5344CB8AC3E}">
        <p14:creationId xmlns:p14="http://schemas.microsoft.com/office/powerpoint/2010/main" val="3514339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65294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1500 N.</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872116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1500 N.</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167569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86680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83188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411416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dirty="0"/>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Text Placeholder 2"/>
          <p:cNvSpPr>
            <a:spLocks noGrp="1"/>
          </p:cNvSpPr>
          <p:nvPr>
            <p:ph type="body" sz="quarter" idx="10"/>
          </p:nvPr>
        </p:nvSpPr>
        <p:spPr>
          <a:xfrm>
            <a:off x="87313" y="5903913"/>
            <a:ext cx="4392612" cy="3270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9462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
        <p:nvSpPr>
          <p:cNvPr id="5" name="Text Placeholder 2"/>
          <p:cNvSpPr txBox="1">
            <a:spLocks/>
          </p:cNvSpPr>
          <p:nvPr userDrawn="1"/>
        </p:nvSpPr>
        <p:spPr>
          <a:xfrm>
            <a:off x="-6350" y="6557158"/>
            <a:ext cx="2159941" cy="264412"/>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pPr>
            <a:r>
              <a:rPr lang="en-GB" sz="900" kern="0" dirty="0">
                <a:latin typeface="Arial" panose="020B0604020202020204" pitchFamily="34" charset="0"/>
                <a:cs typeface="Arial" panose="020B0604020202020204" pitchFamily="34" charset="0"/>
              </a:rPr>
              <a:t>© 2015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65125" y="1957255"/>
            <a:ext cx="8229600" cy="25192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
        <p:nvSpPr>
          <p:cNvPr id="5" name="Text Placeholder 2"/>
          <p:cNvSpPr txBox="1">
            <a:spLocks/>
          </p:cNvSpPr>
          <p:nvPr userDrawn="1"/>
        </p:nvSpPr>
        <p:spPr>
          <a:xfrm>
            <a:off x="-6350" y="6557158"/>
            <a:ext cx="2159941" cy="264412"/>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pPr>
            <a:r>
              <a:rPr lang="en-GB" sz="900" kern="0" dirty="0">
                <a:latin typeface="Arial" panose="020B0604020202020204" pitchFamily="34" charset="0"/>
                <a:cs typeface="Arial" panose="020B0604020202020204" pitchFamily="34" charset="0"/>
              </a:rPr>
              <a:t>© 2015 Pearson Education, Inc.</a:t>
            </a:r>
          </a:p>
        </p:txBody>
      </p:sp>
      <p:sp>
        <p:nvSpPr>
          <p:cNvPr id="7" name="Content Placeholder 6"/>
          <p:cNvSpPr>
            <a:spLocks noGrp="1"/>
          </p:cNvSpPr>
          <p:nvPr>
            <p:ph sz="quarter" idx="11"/>
          </p:nvPr>
        </p:nvSpPr>
        <p:spPr>
          <a:xfrm>
            <a:off x="504825" y="4722813"/>
            <a:ext cx="7943850" cy="1582737"/>
          </a:xfrm>
        </p:spPr>
        <p:txBody>
          <a:bodyPr/>
          <a:lstStyle>
            <a:lvl1pPr marL="0" indent="0">
              <a:buNone/>
              <a:defRPr sz="2400"/>
            </a:lvl1pPr>
          </a:lstStyle>
          <a:p>
            <a:pPr lvl="0"/>
            <a:r>
              <a:rPr lang="en-US" dirty="0"/>
              <a:t>Edit Master text styles</a:t>
            </a:r>
          </a:p>
        </p:txBody>
      </p:sp>
    </p:spTree>
    <p:extLst>
      <p:ext uri="{BB962C8B-B14F-4D97-AF65-F5344CB8AC3E}">
        <p14:creationId xmlns:p14="http://schemas.microsoft.com/office/powerpoint/2010/main" val="331027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365125" y="1957255"/>
            <a:ext cx="8229600" cy="1577516"/>
          </a:xfrm>
        </p:spPr>
        <p:txBody>
          <a:bodyPr/>
          <a:lstStyle/>
          <a:p>
            <a:pPr lvl="0"/>
            <a:r>
              <a:rPr lang="en-US" dirty="0"/>
              <a:t>Click to edit Master text</a:t>
            </a:r>
          </a:p>
        </p:txBody>
      </p:sp>
      <p:sp>
        <p:nvSpPr>
          <p:cNvPr id="4" name="Footer Placeholder 3"/>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
        <p:nvSpPr>
          <p:cNvPr id="5" name="Text Placeholder 2"/>
          <p:cNvSpPr txBox="1">
            <a:spLocks/>
          </p:cNvSpPr>
          <p:nvPr userDrawn="1"/>
        </p:nvSpPr>
        <p:spPr>
          <a:xfrm>
            <a:off x="-6350" y="6557158"/>
            <a:ext cx="2159941" cy="264412"/>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pPr>
            <a:r>
              <a:rPr lang="en-GB" sz="900" kern="0" dirty="0">
                <a:latin typeface="Arial" panose="020B0604020202020204" pitchFamily="34" charset="0"/>
                <a:cs typeface="Arial" panose="020B0604020202020204" pitchFamily="34" charset="0"/>
              </a:rPr>
              <a:t>© 2015 Pearson Education, Inc.</a:t>
            </a:r>
          </a:p>
        </p:txBody>
      </p:sp>
      <p:sp>
        <p:nvSpPr>
          <p:cNvPr id="7" name="Text Placeholder 6"/>
          <p:cNvSpPr>
            <a:spLocks noGrp="1"/>
          </p:cNvSpPr>
          <p:nvPr>
            <p:ph type="body" sz="quarter" idx="11"/>
          </p:nvPr>
        </p:nvSpPr>
        <p:spPr>
          <a:xfrm>
            <a:off x="3384550" y="3779838"/>
            <a:ext cx="2838450" cy="382587"/>
          </a:xfrm>
        </p:spPr>
        <p:txBody>
          <a:bodyPr/>
          <a:lstStyle/>
          <a:p>
            <a:pPr lvl="0"/>
            <a:r>
              <a:rPr lang="en-US" dirty="0"/>
              <a:t>Edit</a:t>
            </a:r>
          </a:p>
        </p:txBody>
      </p:sp>
      <p:sp>
        <p:nvSpPr>
          <p:cNvPr id="8" name="Content Placeholder 2"/>
          <p:cNvSpPr>
            <a:spLocks noGrp="1"/>
          </p:cNvSpPr>
          <p:nvPr>
            <p:ph idx="12" hasCustomPrompt="1"/>
          </p:nvPr>
        </p:nvSpPr>
        <p:spPr>
          <a:xfrm>
            <a:off x="403313" y="4407492"/>
            <a:ext cx="8229600" cy="1577516"/>
          </a:xfrm>
        </p:spPr>
        <p:txBody>
          <a:bodyPr/>
          <a:lstStyle/>
          <a:p>
            <a:pPr lvl="0"/>
            <a:r>
              <a:rPr lang="en-US" dirty="0"/>
              <a:t>Click to edit Master text</a:t>
            </a:r>
          </a:p>
        </p:txBody>
      </p:sp>
    </p:spTree>
    <p:extLst>
      <p:ext uri="{BB962C8B-B14F-4D97-AF65-F5344CB8AC3E}">
        <p14:creationId xmlns:p14="http://schemas.microsoft.com/office/powerpoint/2010/main" val="114048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
        <p:nvSpPr>
          <p:cNvPr id="5" name="Text Placeholder 2"/>
          <p:cNvSpPr txBox="1">
            <a:spLocks/>
          </p:cNvSpPr>
          <p:nvPr userDrawn="1"/>
        </p:nvSpPr>
        <p:spPr>
          <a:xfrm>
            <a:off x="-6350" y="6557365"/>
            <a:ext cx="2159941" cy="264412"/>
          </a:xfrm>
          <a:prstGeom prst="rect">
            <a:avLst/>
          </a:prstGeom>
        </p:spPr>
        <p:txBody>
          <a:bodyPr/>
          <a:lst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pPr>
            <a:r>
              <a:rPr lang="en-GB" sz="900" kern="0" dirty="0">
                <a:latin typeface="Arial" panose="020B0604020202020204" pitchFamily="34" charset="0"/>
                <a:cs typeface="Arial" panose="020B0604020202020204" pitchFamily="34" charset="0"/>
              </a:rPr>
              <a:t>© 2015 Pearson Education, Inc.</a:t>
            </a:r>
          </a:p>
        </p:txBody>
      </p:sp>
      <p:sp>
        <p:nvSpPr>
          <p:cNvPr id="7" name="Text Placeholder 6"/>
          <p:cNvSpPr>
            <a:spLocks noGrp="1"/>
          </p:cNvSpPr>
          <p:nvPr>
            <p:ph type="body" sz="quarter" idx="11"/>
          </p:nvPr>
        </p:nvSpPr>
        <p:spPr>
          <a:xfrm>
            <a:off x="365125" y="1342957"/>
            <a:ext cx="7926001" cy="571785"/>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365125" y="4059238"/>
            <a:ext cx="8229600" cy="769937"/>
          </a:xfrm>
        </p:spPr>
        <p:txBody>
          <a:bodyPr/>
          <a:lstStyle/>
          <a:p>
            <a:pPr lvl="0"/>
            <a:endParaRPr lang="en-US" dirty="0"/>
          </a:p>
        </p:txBody>
      </p:sp>
      <p:sp>
        <p:nvSpPr>
          <p:cNvPr id="11" name="Text Placeholder 10"/>
          <p:cNvSpPr>
            <a:spLocks noGrp="1"/>
          </p:cNvSpPr>
          <p:nvPr>
            <p:ph type="body" sz="quarter" idx="13"/>
          </p:nvPr>
        </p:nvSpPr>
        <p:spPr>
          <a:xfrm>
            <a:off x="546100" y="5165725"/>
            <a:ext cx="8048625" cy="593725"/>
          </a:xfrm>
        </p:spPr>
        <p:txBody>
          <a:bodyPr/>
          <a:lstStyle>
            <a:lvl1pPr marL="0" indent="0">
              <a:buNone/>
              <a:defRPr/>
            </a:lvl1pPr>
          </a:lstStyle>
          <a:p>
            <a:pPr lvl="0"/>
            <a:endParaRPr lang="en-US" dirty="0"/>
          </a:p>
        </p:txBody>
      </p:sp>
      <p:sp>
        <p:nvSpPr>
          <p:cNvPr id="13" name="Text Placeholder 12"/>
          <p:cNvSpPr>
            <a:spLocks noGrp="1"/>
          </p:cNvSpPr>
          <p:nvPr>
            <p:ph type="body" sz="quarter" idx="14"/>
          </p:nvPr>
        </p:nvSpPr>
        <p:spPr>
          <a:xfrm>
            <a:off x="690563" y="6111875"/>
            <a:ext cx="7234237" cy="500063"/>
          </a:xfrm>
        </p:spPr>
        <p:txBody>
          <a:bodyPr/>
          <a:lstStyle/>
          <a:p>
            <a:pPr lvl="0"/>
            <a:endParaRPr lang="en-US" dirty="0"/>
          </a:p>
        </p:txBody>
      </p:sp>
    </p:spTree>
    <p:extLst>
      <p:ext uri="{BB962C8B-B14F-4D97-AF65-F5344CB8AC3E}">
        <p14:creationId xmlns:p14="http://schemas.microsoft.com/office/powerpoint/2010/main" val="273431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87313" y="6613525"/>
            <a:ext cx="5399087" cy="179388"/>
          </a:xfrm>
          <a:prstGeom prst="rect">
            <a:avLst/>
          </a:prstGeom>
        </p:spPr>
        <p:txBody>
          <a:bodyPr/>
          <a:lstStyle>
            <a:lvl1pPr>
              <a:defRPr/>
            </a:lvl1pPr>
          </a:lstStyle>
          <a:p>
            <a:r>
              <a:rPr lang="en-GB" dirty="0"/>
              <a:t>© 2015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1" r:id="rId3"/>
    <p:sldLayoutId id="2147483657" r:id="rId4"/>
    <p:sldLayoutId id="2147483656" r:id="rId5"/>
    <p:sldLayoutId id="2147483655" r:id="rId6"/>
    <p:sldLayoutId id="2147483653" r:id="rId7"/>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2"/>
            <a:ext cx="3768147" cy="1569660"/>
          </a:xfrm>
        </p:spPr>
        <p:txBody>
          <a:bodyPr/>
          <a:lstStyle/>
          <a:p>
            <a:r>
              <a:rPr lang="en-US" dirty="0">
                <a:solidFill>
                  <a:srgbClr val="CF390E"/>
                </a:solidFill>
              </a:rPr>
              <a:t>Chapter 5: Newton</a:t>
            </a:r>
            <a:r>
              <a:rPr lang="fr-FR" dirty="0">
                <a:solidFill>
                  <a:srgbClr val="CF390E"/>
                </a:solidFill>
              </a:rPr>
              <a:t>'</a:t>
            </a:r>
            <a:r>
              <a:rPr lang="en-US" dirty="0">
                <a:solidFill>
                  <a:srgbClr val="CF390E"/>
                </a:solidFill>
              </a:rPr>
              <a:t>s Third Law of Motion</a:t>
            </a:r>
          </a:p>
        </p:txBody>
      </p:sp>
      <p:sp>
        <p:nvSpPr>
          <p:cNvPr id="3" name="Text Placeholder 2"/>
          <p:cNvSpPr>
            <a:spLocks noGrp="1"/>
          </p:cNvSpPr>
          <p:nvPr>
            <p:ph type="body" sz="quarter" idx="10"/>
          </p:nvPr>
        </p:nvSpPr>
        <p:spPr>
          <a:xfrm>
            <a:off x="-7207" y="6569249"/>
            <a:ext cx="2159941" cy="264412"/>
          </a:xfrm>
        </p:spPr>
        <p:txBody>
          <a:bodyPr/>
          <a:lstStyle/>
          <a:p>
            <a:r>
              <a:rPr lang="en-GB" sz="900" dirty="0">
                <a:latin typeface="Arial" panose="020B0604020202020204" pitchFamily="34" charset="0"/>
                <a:cs typeface="Arial" panose="020B0604020202020204" pitchFamily="34" charset="0"/>
              </a:rPr>
              <a:t>© 2015 Pearson Education, Inc.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a:t>
            </a:r>
            <a:br>
              <a:rPr lang="en-US" dirty="0"/>
            </a:br>
            <a:r>
              <a:rPr lang="en-US" dirty="0" smtClean="0"/>
              <a:t>Space Shuttle Problem</a:t>
            </a:r>
            <a:endParaRPr lang="en-US" dirty="0"/>
          </a:p>
        </p:txBody>
      </p:sp>
      <p:sp>
        <p:nvSpPr>
          <p:cNvPr id="2" name="Content Placeholder 1"/>
          <p:cNvSpPr>
            <a:spLocks noGrp="1"/>
          </p:cNvSpPr>
          <p:nvPr>
            <p:ph idx="1"/>
          </p:nvPr>
        </p:nvSpPr>
        <p:spPr>
          <a:xfrm>
            <a:off x="323561" y="1749436"/>
            <a:ext cx="8229600" cy="4653915"/>
          </a:xfrm>
        </p:spPr>
        <p:txBody>
          <a:bodyPr/>
          <a:lstStyle/>
          <a:p>
            <a:pPr marL="0" indent="0">
              <a:buNone/>
            </a:pPr>
            <a:r>
              <a:rPr lang="en-US" sz="3600" b="1" dirty="0" smtClean="0"/>
              <a:t>The Space Shuttle at lift-off is 2 million kg with a thrust of 30.5 million N. Find the acceleration of the shuttle when it leaves the pad. (You may use 10 m/s²) Don’t forget you must over come the weight of the shuttle. </a:t>
            </a:r>
            <a:r>
              <a:rPr lang="en-US" sz="3600" b="1" dirty="0" err="1" smtClean="0"/>
              <a:t>F</a:t>
            </a:r>
            <a:r>
              <a:rPr lang="en-US" sz="3600" b="1" baseline="-25000" dirty="0" err="1" smtClean="0"/>
              <a:t>thrust</a:t>
            </a:r>
            <a:r>
              <a:rPr lang="en-US" sz="3600" b="1" dirty="0" smtClean="0"/>
              <a:t> – weight = Net F</a:t>
            </a:r>
            <a:endParaRPr lang="en-US" sz="3600" b="1" dirty="0"/>
          </a:p>
        </p:txBody>
      </p:sp>
    </p:spTree>
    <p:extLst>
      <p:ext uri="{BB962C8B-B14F-4D97-AF65-F5344CB8AC3E}">
        <p14:creationId xmlns:p14="http://schemas.microsoft.com/office/powerpoint/2010/main" val="2155408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a:t>
            </a:r>
            <a:br>
              <a:rPr lang="en-US" dirty="0"/>
            </a:br>
            <a:r>
              <a:rPr lang="en-US" dirty="0" smtClean="0"/>
              <a:t>Space Shuttle Problem</a:t>
            </a:r>
            <a:endParaRPr lang="en-US" dirty="0"/>
          </a:p>
        </p:txBody>
      </p:sp>
      <p:sp>
        <p:nvSpPr>
          <p:cNvPr id="2" name="Content Placeholder 1"/>
          <p:cNvSpPr>
            <a:spLocks noGrp="1"/>
          </p:cNvSpPr>
          <p:nvPr>
            <p:ph idx="1"/>
          </p:nvPr>
        </p:nvSpPr>
        <p:spPr>
          <a:xfrm>
            <a:off x="145474" y="1957254"/>
            <a:ext cx="8998526" cy="4653915"/>
          </a:xfrm>
        </p:spPr>
        <p:txBody>
          <a:bodyPr/>
          <a:lstStyle/>
          <a:p>
            <a:pPr marL="0" indent="0">
              <a:buNone/>
            </a:pPr>
            <a:r>
              <a:rPr lang="en-US" b="1" dirty="0" smtClean="0"/>
              <a:t>G: m = 2mil kg  Thrust = F = 30.5 mil N  g = 10m/s²</a:t>
            </a:r>
          </a:p>
          <a:p>
            <a:pPr marL="0" indent="0">
              <a:buNone/>
            </a:pPr>
            <a:endParaRPr lang="en-US" sz="800" b="1" dirty="0" smtClean="0"/>
          </a:p>
          <a:p>
            <a:pPr marL="0" indent="0">
              <a:buNone/>
            </a:pPr>
            <a:r>
              <a:rPr lang="en-US" b="1" dirty="0" smtClean="0"/>
              <a:t>F: a = ??		E:  F = ma        a = F/m</a:t>
            </a:r>
          </a:p>
          <a:p>
            <a:pPr marL="0" indent="0">
              <a:buNone/>
            </a:pPr>
            <a:endParaRPr lang="en-US" sz="800" b="1" dirty="0" smtClean="0"/>
          </a:p>
          <a:p>
            <a:pPr marL="0" indent="0">
              <a:buNone/>
            </a:pPr>
            <a:r>
              <a:rPr lang="en-US" b="1" dirty="0" smtClean="0"/>
              <a:t>S&amp;S:  </a:t>
            </a:r>
            <a:r>
              <a:rPr lang="en-US" b="1" dirty="0" err="1" smtClean="0"/>
              <a:t>F</a:t>
            </a:r>
            <a:r>
              <a:rPr lang="en-US" b="1" baseline="-25000" dirty="0" err="1" smtClean="0"/>
              <a:t>net</a:t>
            </a:r>
            <a:r>
              <a:rPr lang="en-US" b="1" dirty="0" smtClean="0"/>
              <a:t> = </a:t>
            </a:r>
            <a:r>
              <a:rPr lang="en-US" b="1" dirty="0" err="1" smtClean="0"/>
              <a:t>F</a:t>
            </a:r>
            <a:r>
              <a:rPr lang="en-US" b="1" baseline="-25000" dirty="0" err="1" smtClean="0"/>
              <a:t>thrust</a:t>
            </a:r>
            <a:r>
              <a:rPr lang="en-US" b="1" dirty="0" smtClean="0"/>
              <a:t> – </a:t>
            </a:r>
            <a:r>
              <a:rPr lang="en-US" b="1" dirty="0" err="1" smtClean="0"/>
              <a:t>Wt</a:t>
            </a:r>
            <a:r>
              <a:rPr lang="en-US" b="1" dirty="0" smtClean="0"/>
              <a:t> = 30.5 mil N – (2 mil kg)(10)</a:t>
            </a:r>
          </a:p>
          <a:p>
            <a:pPr marL="0" indent="0">
              <a:buNone/>
            </a:pPr>
            <a:r>
              <a:rPr lang="en-US" b="1" dirty="0" smtClean="0"/>
              <a:t>	</a:t>
            </a:r>
            <a:r>
              <a:rPr lang="en-US" b="1" dirty="0"/>
              <a:t>	 </a:t>
            </a:r>
            <a:r>
              <a:rPr lang="en-US" b="1" dirty="0" err="1"/>
              <a:t>F</a:t>
            </a:r>
            <a:r>
              <a:rPr lang="en-US" b="1" baseline="-25000" dirty="0" err="1"/>
              <a:t>net</a:t>
            </a:r>
            <a:r>
              <a:rPr lang="en-US" b="1" dirty="0" smtClean="0"/>
              <a:t> = 10.5 mil N </a:t>
            </a:r>
          </a:p>
          <a:p>
            <a:pPr marL="0" indent="0">
              <a:buNone/>
            </a:pPr>
            <a:r>
              <a:rPr lang="en-US" b="1" dirty="0"/>
              <a:t>	a = </a:t>
            </a:r>
            <a:r>
              <a:rPr lang="en-US" b="1" dirty="0" smtClean="0"/>
              <a:t>F/m  =  10.5 mil N / 2 mil kg = 5.25 m/s² </a:t>
            </a:r>
          </a:p>
          <a:p>
            <a:pPr marL="0" indent="0">
              <a:buNone/>
            </a:pPr>
            <a:endParaRPr lang="en-US" sz="800" b="1" dirty="0"/>
          </a:p>
          <a:p>
            <a:pPr marL="0" indent="0">
              <a:buNone/>
            </a:pPr>
            <a:r>
              <a:rPr lang="en-US" b="1" dirty="0" smtClean="0"/>
              <a:t>A:  a = </a:t>
            </a:r>
            <a:r>
              <a:rPr lang="en-US" b="1" dirty="0"/>
              <a:t>5.25 m/s² </a:t>
            </a:r>
            <a:endParaRPr lang="en-US" b="1" dirty="0" smtClean="0"/>
          </a:p>
          <a:p>
            <a:pPr marL="0" indent="0">
              <a:buNone/>
            </a:pPr>
            <a:endParaRPr lang="en-US" sz="800" b="1" dirty="0"/>
          </a:p>
          <a:p>
            <a:pPr marL="0" indent="0">
              <a:buNone/>
            </a:pPr>
            <a:r>
              <a:rPr lang="en-US" sz="2400" b="1" dirty="0" smtClean="0"/>
              <a:t>This acceleration is 0.54 gees</a:t>
            </a:r>
            <a:endParaRPr lang="en-US" sz="2400" b="1" dirty="0"/>
          </a:p>
        </p:txBody>
      </p:sp>
      <p:sp>
        <p:nvSpPr>
          <p:cNvPr id="5" name="Right Arrow 4"/>
          <p:cNvSpPr/>
          <p:nvPr/>
        </p:nvSpPr>
        <p:spPr bwMode="auto">
          <a:xfrm>
            <a:off x="4904509" y="2872261"/>
            <a:ext cx="332509" cy="124691"/>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6" name="Rounded Rectangle 5"/>
          <p:cNvSpPr/>
          <p:nvPr/>
        </p:nvSpPr>
        <p:spPr bwMode="auto">
          <a:xfrm>
            <a:off x="716973" y="4987636"/>
            <a:ext cx="2296391" cy="498764"/>
          </a:xfrm>
          <a:prstGeom prst="round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27642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down)">
                                      <p:cBhvr>
                                        <p:cTn id="20" dur="500"/>
                                        <p:tgtEl>
                                          <p:spTgt spid="2">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down)">
                                      <p:cBhvr>
                                        <p:cTn id="23" dur="500"/>
                                        <p:tgtEl>
                                          <p:spTgt spid="2">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ipe(down)">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wipe(down)">
                                      <p:cBhvr>
                                        <p:cTn id="34" dur="500"/>
                                        <p:tgtEl>
                                          <p:spTgt spid="2">
                                            <p:txEl>
                                              <p:pRg st="10" end="10"/>
                                            </p:txEl>
                                          </p:spTgt>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a:t>
            </a:r>
            <a:br>
              <a:rPr lang="en-US" dirty="0"/>
            </a:br>
            <a:r>
              <a:rPr lang="en-US" dirty="0" smtClean="0"/>
              <a:t>Space Shuttle Pictures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3969" y="1718975"/>
            <a:ext cx="3662053" cy="465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612" y="1846550"/>
            <a:ext cx="5026496" cy="334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82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a:t>
            </a:r>
            <a:br>
              <a:rPr lang="en-US" dirty="0"/>
            </a:br>
            <a:r>
              <a:rPr lang="en-US" dirty="0" smtClean="0"/>
              <a:t>Space Shuttle Program Facts</a:t>
            </a:r>
            <a:endParaRPr lang="en-US" dirty="0"/>
          </a:p>
        </p:txBody>
      </p:sp>
      <p:sp>
        <p:nvSpPr>
          <p:cNvPr id="2" name="Content Placeholder 1"/>
          <p:cNvSpPr>
            <a:spLocks noGrp="1"/>
          </p:cNvSpPr>
          <p:nvPr>
            <p:ph idx="1"/>
          </p:nvPr>
        </p:nvSpPr>
        <p:spPr>
          <a:xfrm>
            <a:off x="323561" y="1645527"/>
            <a:ext cx="8229600" cy="4653915"/>
          </a:xfrm>
        </p:spPr>
        <p:txBody>
          <a:bodyPr/>
          <a:lstStyle/>
          <a:p>
            <a:pPr marL="0" indent="0">
              <a:buNone/>
            </a:pPr>
            <a:endParaRPr lang="en-US" sz="2000" dirty="0"/>
          </a:p>
          <a:p>
            <a:pPr>
              <a:buFont typeface="Arial" panose="020B0604020202020204" pitchFamily="34" charset="0"/>
              <a:buChar char="•"/>
            </a:pPr>
            <a:r>
              <a:rPr lang="en-US" sz="2000" b="1" dirty="0"/>
              <a:t>Program started 1981 and ended 2011 (30 years)</a:t>
            </a:r>
          </a:p>
          <a:p>
            <a:pPr>
              <a:buFont typeface="Arial" panose="020B0604020202020204" pitchFamily="34" charset="0"/>
              <a:buChar char="•"/>
            </a:pPr>
            <a:r>
              <a:rPr lang="en-US" sz="2000" b="1" dirty="0"/>
              <a:t>Shuttle names - Columbia, Challenger, Discovery, Atlantis and </a:t>
            </a:r>
            <a:r>
              <a:rPr lang="en-US" sz="2000" b="1" dirty="0" smtClean="0"/>
              <a:t>	Endeavour</a:t>
            </a:r>
            <a:endParaRPr lang="en-US" sz="2000" b="1" dirty="0"/>
          </a:p>
          <a:p>
            <a:pPr>
              <a:buFont typeface="Arial" panose="020B0604020202020204" pitchFamily="34" charset="0"/>
              <a:buChar char="•"/>
            </a:pPr>
            <a:r>
              <a:rPr lang="en-US" sz="2000" b="1" dirty="0"/>
              <a:t>Cost – Each shuttle cost about $2 billion to produce. </a:t>
            </a:r>
          </a:p>
          <a:p>
            <a:pPr>
              <a:buFont typeface="Arial" panose="020B0604020202020204" pitchFamily="34" charset="0"/>
              <a:buChar char="•"/>
            </a:pPr>
            <a:r>
              <a:rPr lang="en-US" sz="2000" b="1" dirty="0"/>
              <a:t>Total cost of the program $196 billion over 30 years</a:t>
            </a:r>
          </a:p>
          <a:p>
            <a:pPr>
              <a:buFont typeface="Arial" panose="020B0604020202020204" pitchFamily="34" charset="0"/>
              <a:buChar char="•"/>
            </a:pPr>
            <a:r>
              <a:rPr lang="en-US" sz="2000" b="1" dirty="0"/>
              <a:t>Fuel – Main engines (3) liquid hydrogen and </a:t>
            </a:r>
            <a:r>
              <a:rPr lang="en-US" sz="2000" b="1" dirty="0" smtClean="0"/>
              <a:t>oxygen. </a:t>
            </a:r>
          </a:p>
          <a:p>
            <a:pPr marL="0" indent="0">
              <a:buNone/>
            </a:pPr>
            <a:r>
              <a:rPr lang="en-US" sz="2000" b="1" dirty="0"/>
              <a:t>	</a:t>
            </a:r>
            <a:r>
              <a:rPr lang="en-US" sz="2000" b="1" dirty="0" smtClean="0"/>
              <a:t>Solid </a:t>
            </a:r>
            <a:r>
              <a:rPr lang="en-US" sz="2000" b="1" dirty="0"/>
              <a:t>booster </a:t>
            </a:r>
            <a:r>
              <a:rPr lang="en-US" sz="2000" b="1" dirty="0" smtClean="0"/>
              <a:t>rockets </a:t>
            </a:r>
            <a:r>
              <a:rPr lang="en-US" sz="2000" b="1" dirty="0"/>
              <a:t>(2).</a:t>
            </a:r>
          </a:p>
          <a:p>
            <a:pPr>
              <a:buFont typeface="Arial" panose="020B0604020202020204" pitchFamily="34" charset="0"/>
              <a:buChar char="•"/>
            </a:pPr>
            <a:r>
              <a:rPr lang="en-US" sz="2000" b="1" dirty="0" smtClean="0"/>
              <a:t>Parts </a:t>
            </a:r>
            <a:r>
              <a:rPr lang="en-US" sz="2000" b="1" dirty="0"/>
              <a:t>making up a shuttle – shuttle, 1 large liquid </a:t>
            </a:r>
            <a:r>
              <a:rPr lang="en-US" sz="2000" b="1" dirty="0" smtClean="0"/>
              <a:t>			hydrogen/oxygen tank</a:t>
            </a:r>
            <a:r>
              <a:rPr lang="en-US" sz="2000" b="1" dirty="0"/>
              <a:t>, 2 solid fuel </a:t>
            </a:r>
            <a:r>
              <a:rPr lang="en-US" sz="2000" b="1" dirty="0" smtClean="0"/>
              <a:t>rockets</a:t>
            </a:r>
          </a:p>
          <a:p>
            <a:pPr>
              <a:buFont typeface="Arial" panose="020B0604020202020204" pitchFamily="34" charset="0"/>
              <a:buChar char="•"/>
            </a:pPr>
            <a:r>
              <a:rPr lang="en-US" sz="2000" b="1" dirty="0" smtClean="0"/>
              <a:t>Astronauts – 843 have flown missions</a:t>
            </a:r>
            <a:endParaRPr lang="en-US" sz="2000" b="1" dirty="0"/>
          </a:p>
          <a:p>
            <a:pPr>
              <a:buFont typeface="Arial" panose="020B0604020202020204" pitchFamily="34" charset="0"/>
              <a:buChar char="•"/>
            </a:pPr>
            <a:r>
              <a:rPr lang="en-US" sz="2000" b="1" dirty="0"/>
              <a:t>Failures </a:t>
            </a:r>
            <a:r>
              <a:rPr lang="en-US" sz="2000" b="1" dirty="0" smtClean="0"/>
              <a:t>(40%)– </a:t>
            </a:r>
            <a:r>
              <a:rPr lang="en-US" sz="2000" b="1" dirty="0"/>
              <a:t>Challenger exploded during lift-off 1986 and </a:t>
            </a:r>
          </a:p>
          <a:p>
            <a:pPr marL="0" indent="0">
              <a:buNone/>
            </a:pPr>
            <a:r>
              <a:rPr lang="en-US" sz="2000" b="1" dirty="0" smtClean="0"/>
              <a:t>		Columbia </a:t>
            </a:r>
            <a:r>
              <a:rPr lang="en-US" sz="2000" b="1" dirty="0"/>
              <a:t>broke apart during re-entry 2003</a:t>
            </a:r>
          </a:p>
          <a:p>
            <a:pPr marL="0" indent="0">
              <a:buNone/>
            </a:pPr>
            <a:endParaRPr lang="en-US" dirty="0"/>
          </a:p>
        </p:txBody>
      </p:sp>
    </p:spTree>
    <p:extLst>
      <p:ext uri="{BB962C8B-B14F-4D97-AF65-F5344CB8AC3E}">
        <p14:creationId xmlns:p14="http://schemas.microsoft.com/office/powerpoint/2010/main" val="205802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 calcmode="lin" valueType="num">
                                      <p:cBhvr additive="base">
                                        <p:cTn id="5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 calcmode="lin" valueType="num">
                                      <p:cBhvr additive="base">
                                        <p:cTn id="5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a:t>
            </a:r>
            <a:r>
              <a:rPr lang="en-US" dirty="0" smtClean="0"/>
              <a:t>Motion</a:t>
            </a:r>
            <a:r>
              <a:rPr lang="en-US" sz="800" dirty="0" smtClean="0"/>
              <a:t>2A </a:t>
            </a:r>
            <a:r>
              <a:rPr lang="en-US" dirty="0"/>
              <a:t/>
            </a:r>
            <a:br>
              <a:rPr lang="en-US" dirty="0"/>
            </a:br>
            <a:r>
              <a:rPr lang="en-US" dirty="0"/>
              <a:t>CHECK YOUR NEIGHBOR, Continued</a:t>
            </a:r>
          </a:p>
        </p:txBody>
      </p:sp>
      <p:sp>
        <p:nvSpPr>
          <p:cNvPr id="386051" name="Rectangle 3"/>
          <p:cNvSpPr>
            <a:spLocks noGrp="1" noChangeArrowheads="1"/>
          </p:cNvSpPr>
          <p:nvPr>
            <p:ph type="body" idx="1"/>
          </p:nvPr>
        </p:nvSpPr>
        <p:spPr>
          <a:xfrm>
            <a:off x="365125" y="1957254"/>
            <a:ext cx="8229600" cy="3144135"/>
          </a:xfrm>
        </p:spPr>
        <p:txBody>
          <a:bodyPr/>
          <a:lstStyle/>
          <a:p>
            <a:pPr marL="0" indent="0">
              <a:lnSpc>
                <a:spcPct val="95000"/>
              </a:lnSpc>
              <a:spcAft>
                <a:spcPts val="3300"/>
              </a:spcAft>
              <a:buNone/>
            </a:pPr>
            <a:r>
              <a:rPr lang="en-US" dirty="0"/>
              <a:t>When you step off a curb, Earth pulls you downward. The reaction to this force is</a:t>
            </a:r>
            <a:endParaRPr lang="en-US" sz="2400" dirty="0"/>
          </a:p>
          <a:p>
            <a:pPr marL="514350" indent="-514350">
              <a:lnSpc>
                <a:spcPct val="95000"/>
              </a:lnSpc>
              <a:buFont typeface="+mj-lt"/>
              <a:buAutoNum type="alphaUcPeriod"/>
            </a:pPr>
            <a:r>
              <a:rPr lang="en-US" sz="2400" dirty="0"/>
              <a:t>a slight air resistance.</a:t>
            </a:r>
          </a:p>
          <a:p>
            <a:pPr marL="514350" indent="-514350">
              <a:lnSpc>
                <a:spcPct val="95000"/>
              </a:lnSpc>
              <a:buFont typeface="+mj-lt"/>
              <a:buAutoNum type="alphaUcPeriod"/>
            </a:pPr>
            <a:r>
              <a:rPr lang="en-US" sz="2400" dirty="0"/>
              <a:t>nonexistent in this case. </a:t>
            </a:r>
          </a:p>
          <a:p>
            <a:pPr marL="514350" indent="-514350">
              <a:lnSpc>
                <a:spcPct val="95000"/>
              </a:lnSpc>
              <a:buFont typeface="+mj-lt"/>
              <a:buAutoNum type="alphaUcPeriod"/>
            </a:pPr>
            <a:r>
              <a:rPr lang="en-US" sz="2400" dirty="0"/>
              <a:t>you pulling Earth upward.</a:t>
            </a:r>
          </a:p>
          <a:p>
            <a:pPr marL="514350" indent="-514350">
              <a:lnSpc>
                <a:spcPct val="95000"/>
              </a:lnSpc>
              <a:buFont typeface="+mj-lt"/>
              <a:buAutoNum type="alphaUcPeriod"/>
            </a:pPr>
            <a:r>
              <a:rPr lang="en-US" sz="2400" dirty="0"/>
              <a:t>None of the above.</a:t>
            </a:r>
          </a:p>
        </p:txBody>
      </p:sp>
    </p:spTree>
    <p:extLst>
      <p:ext uri="{BB962C8B-B14F-4D97-AF65-F5344CB8AC3E}">
        <p14:creationId xmlns:p14="http://schemas.microsoft.com/office/powerpoint/2010/main" val="1172649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Newton</a:t>
            </a:r>
            <a:r>
              <a:rPr lang="fr-FR" dirty="0"/>
              <a:t>'</a:t>
            </a:r>
            <a:r>
              <a:rPr lang="en-US" dirty="0"/>
              <a:t>s Third Law of Motion</a:t>
            </a:r>
            <a:br>
              <a:rPr lang="en-US" dirty="0"/>
            </a:br>
            <a:r>
              <a:rPr lang="en-US" dirty="0"/>
              <a:t>CHECK YOUR ANSWER, Continued</a:t>
            </a:r>
          </a:p>
        </p:txBody>
      </p:sp>
      <p:sp>
        <p:nvSpPr>
          <p:cNvPr id="386051" name="Rectangle 3"/>
          <p:cNvSpPr>
            <a:spLocks noGrp="1" noChangeArrowheads="1"/>
          </p:cNvSpPr>
          <p:nvPr>
            <p:ph idx="1"/>
          </p:nvPr>
        </p:nvSpPr>
        <p:spPr>
          <a:xfrm>
            <a:off x="365125" y="1957255"/>
            <a:ext cx="8229600" cy="1977931"/>
          </a:xfrm>
        </p:spPr>
        <p:txBody>
          <a:bodyPr/>
          <a:lstStyle/>
          <a:p>
            <a:pPr marL="0" indent="0">
              <a:lnSpc>
                <a:spcPct val="95000"/>
              </a:lnSpc>
              <a:spcAft>
                <a:spcPts val="3300"/>
              </a:spcAft>
              <a:buNone/>
            </a:pPr>
            <a:r>
              <a:rPr lang="en-US" dirty="0"/>
              <a:t>When you step off a curb, Earth pulls you downward. The reaction to this force is</a:t>
            </a:r>
            <a:endParaRPr lang="en-US" sz="2400" dirty="0"/>
          </a:p>
          <a:p>
            <a:pPr marL="514350" indent="-514350">
              <a:lnSpc>
                <a:spcPct val="95000"/>
              </a:lnSpc>
              <a:spcAft>
                <a:spcPts val="2400"/>
              </a:spcAft>
              <a:buFont typeface="+mj-lt"/>
              <a:buAutoNum type="alphaUcPeriod" startAt="3"/>
            </a:pPr>
            <a:r>
              <a:rPr lang="en-US" sz="2400" b="1" dirty="0"/>
              <a:t>you pulling Earth upward.</a:t>
            </a:r>
          </a:p>
        </p:txBody>
      </p:sp>
      <p:sp>
        <p:nvSpPr>
          <p:cNvPr id="2" name="Content Placeholder 1"/>
          <p:cNvSpPr>
            <a:spLocks noGrp="1"/>
          </p:cNvSpPr>
          <p:nvPr>
            <p:ph sz="quarter" idx="11"/>
          </p:nvPr>
        </p:nvSpPr>
        <p:spPr>
          <a:xfrm>
            <a:off x="365125" y="4118656"/>
            <a:ext cx="7943850" cy="1582737"/>
          </a:xfrm>
        </p:spPr>
        <p:txBody>
          <a:bodyPr/>
          <a:lstStyle/>
          <a:p>
            <a:pPr>
              <a:lnSpc>
                <a:spcPct val="95000"/>
              </a:lnSpc>
            </a:pPr>
            <a:r>
              <a:rPr lang="en-US" b="1" dirty="0"/>
              <a:t>Comment: </a:t>
            </a:r>
          </a:p>
          <a:p>
            <a:pPr>
              <a:lnSpc>
                <a:spcPct val="95000"/>
              </a:lnSpc>
            </a:pPr>
            <a:r>
              <a:rPr lang="en-US" dirty="0"/>
              <a:t>Due to the enormous mass of Earth, don</a:t>
            </a:r>
            <a:r>
              <a:rPr lang="fr-FR" dirty="0"/>
              <a:t>'</a:t>
            </a:r>
            <a:r>
              <a:rPr lang="en-US" dirty="0"/>
              <a:t>t look for evidence of the upward pull on Earth!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a:t>
            </a:r>
            <a:br>
              <a:rPr lang="en-US" dirty="0"/>
            </a:br>
            <a:r>
              <a:rPr lang="en-US" dirty="0"/>
              <a:t>CHECK YOUR NEIGHBOR, Continued-1</a:t>
            </a:r>
          </a:p>
        </p:txBody>
      </p:sp>
      <p:sp>
        <p:nvSpPr>
          <p:cNvPr id="452611" name="Rectangle 3"/>
          <p:cNvSpPr>
            <a:spLocks noGrp="1" noChangeArrowheads="1"/>
          </p:cNvSpPr>
          <p:nvPr>
            <p:ph type="body" idx="1"/>
          </p:nvPr>
        </p:nvSpPr>
        <p:spPr>
          <a:xfrm>
            <a:off x="365125" y="1957254"/>
            <a:ext cx="8229600" cy="2743083"/>
          </a:xfrm>
        </p:spPr>
        <p:txBody>
          <a:bodyPr/>
          <a:lstStyle/>
          <a:p>
            <a:pPr marL="0" indent="0">
              <a:spcAft>
                <a:spcPts val="2900"/>
              </a:spcAft>
              <a:buNone/>
            </a:pPr>
            <a:r>
              <a:rPr lang="en-US" sz="2000" dirty="0"/>
              <a:t>When you step off a curb, Earth pulls you downward and you pull Earth upward. Why do you not sense Earth moving upward toward you?</a:t>
            </a:r>
          </a:p>
          <a:p>
            <a:pPr marL="514350" indent="-514350">
              <a:buFont typeface="+mj-lt"/>
              <a:buAutoNum type="alphaUcPeriod"/>
            </a:pPr>
            <a:r>
              <a:rPr lang="en-US" sz="2000" dirty="0"/>
              <a:t>Earth is fixed, so it cannot move.</a:t>
            </a:r>
          </a:p>
          <a:p>
            <a:pPr marL="514350" indent="-514350">
              <a:buFont typeface="+mj-lt"/>
              <a:buAutoNum type="alphaUcPeriod"/>
            </a:pPr>
            <a:r>
              <a:rPr lang="en-US" sz="2000" dirty="0"/>
              <a:t>Earth can move, but other objects on it prevent it from moving.</a:t>
            </a:r>
          </a:p>
          <a:p>
            <a:pPr marL="514350" indent="-514350">
              <a:buFont typeface="+mj-lt"/>
              <a:buAutoNum type="alphaUcPeriod"/>
            </a:pPr>
            <a:r>
              <a:rPr lang="en-US" sz="2000" dirty="0"/>
              <a:t>It moves, but by an imperceptible amount.</a:t>
            </a:r>
          </a:p>
          <a:p>
            <a:pPr marL="514350" indent="-514350">
              <a:buFont typeface="+mj-lt"/>
              <a:buAutoNum type="alphaUcPeriod"/>
            </a:pPr>
            <a:r>
              <a:rPr lang="en-US" sz="2000" dirty="0"/>
              <a:t>None of the above.</a:t>
            </a:r>
          </a:p>
        </p:txBody>
      </p:sp>
    </p:spTree>
    <p:extLst>
      <p:ext uri="{BB962C8B-B14F-4D97-AF65-F5344CB8AC3E}">
        <p14:creationId xmlns:p14="http://schemas.microsoft.com/office/powerpoint/2010/main" val="1256563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a:t>
            </a:r>
            <a:r>
              <a:rPr lang="en-US" dirty="0" smtClean="0"/>
              <a:t>Motion</a:t>
            </a:r>
            <a:r>
              <a:rPr lang="en-US" sz="800" dirty="0" smtClean="0"/>
              <a:t>1A 4A</a:t>
            </a:r>
            <a:r>
              <a:rPr lang="en-US" dirty="0"/>
              <a:t/>
            </a:r>
            <a:br>
              <a:rPr lang="en-US" dirty="0"/>
            </a:br>
            <a:r>
              <a:rPr lang="en-US" dirty="0"/>
              <a:t>CHECK YOUR ANSWER, Continued-1</a:t>
            </a:r>
          </a:p>
        </p:txBody>
      </p:sp>
      <p:sp>
        <p:nvSpPr>
          <p:cNvPr id="452611" name="Rectangle 3"/>
          <p:cNvSpPr>
            <a:spLocks noGrp="1" noChangeArrowheads="1"/>
          </p:cNvSpPr>
          <p:nvPr>
            <p:ph idx="1"/>
          </p:nvPr>
        </p:nvSpPr>
        <p:spPr>
          <a:xfrm>
            <a:off x="365125" y="1957255"/>
            <a:ext cx="8229600" cy="1716674"/>
          </a:xfrm>
        </p:spPr>
        <p:txBody>
          <a:bodyPr/>
          <a:lstStyle/>
          <a:p>
            <a:pPr marL="0" indent="0">
              <a:spcAft>
                <a:spcPts val="2900"/>
              </a:spcAft>
              <a:buNone/>
            </a:pPr>
            <a:r>
              <a:rPr lang="en-US" sz="2000" dirty="0"/>
              <a:t>When you step off a curb, Earth pulls you downward and you pull Earth upward. Why do you not sense Earth moving upward toward you?</a:t>
            </a:r>
          </a:p>
          <a:p>
            <a:pPr marL="514350" indent="-514350">
              <a:spcAft>
                <a:spcPts val="2400"/>
              </a:spcAft>
              <a:buFont typeface="+mj-lt"/>
              <a:buAutoNum type="alphaUcPeriod" startAt="3"/>
            </a:pPr>
            <a:r>
              <a:rPr lang="en-US" sz="2000" b="1" dirty="0"/>
              <a:t>It moves, but by an imperceptible amount.</a:t>
            </a:r>
          </a:p>
        </p:txBody>
      </p:sp>
      <p:sp>
        <p:nvSpPr>
          <p:cNvPr id="2" name="Content Placeholder 1"/>
          <p:cNvSpPr>
            <a:spLocks noGrp="1"/>
          </p:cNvSpPr>
          <p:nvPr>
            <p:ph sz="quarter" idx="11"/>
          </p:nvPr>
        </p:nvSpPr>
        <p:spPr>
          <a:xfrm>
            <a:off x="381454" y="3678127"/>
            <a:ext cx="7943850" cy="1873588"/>
          </a:xfrm>
        </p:spPr>
        <p:txBody>
          <a:bodyPr/>
          <a:lstStyle/>
          <a:p>
            <a:r>
              <a:rPr lang="en-US" sz="2000" b="1" dirty="0"/>
              <a:t>Explanation:</a:t>
            </a:r>
          </a:p>
          <a:p>
            <a:r>
              <a:rPr lang="en-US" sz="2000" dirty="0"/>
              <a:t>The force you exert on Earth is just as much as the force Earth exerts on you. You move more than Earth does because Earth</a:t>
            </a:r>
            <a:r>
              <a:rPr lang="fr-FR" sz="2000" dirty="0"/>
              <a:t>'</a:t>
            </a:r>
            <a:r>
              <a:rPr lang="en-US" sz="2000" dirty="0"/>
              <a:t>s mass is enormously greater than your mass. Earth</a:t>
            </a:r>
            <a:r>
              <a:rPr lang="fr-FR" sz="2000" dirty="0"/>
              <a:t>'</a:t>
            </a:r>
            <a:r>
              <a:rPr lang="en-US" sz="2000" dirty="0"/>
              <a:t>s tiny motion is less than you can perceive. (Can you accept what you can</a:t>
            </a:r>
            <a:r>
              <a:rPr lang="fr-FR" sz="2000" dirty="0"/>
              <a:t>'</a:t>
            </a:r>
            <a:r>
              <a:rPr lang="en-US" sz="2000" dirty="0"/>
              <a:t>t see?) </a:t>
            </a:r>
          </a:p>
        </p:txBody>
      </p:sp>
    </p:spTree>
    <p:extLst>
      <p:ext uri="{BB962C8B-B14F-4D97-AF65-F5344CB8AC3E}">
        <p14:creationId xmlns:p14="http://schemas.microsoft.com/office/powerpoint/2010/main" val="3044480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Newton</a:t>
            </a:r>
            <a:r>
              <a:rPr lang="fr-FR" dirty="0"/>
              <a:t>'</a:t>
            </a:r>
            <a:r>
              <a:rPr lang="en-US" dirty="0"/>
              <a:t>s Third Law of Motion, Continued-3</a:t>
            </a:r>
          </a:p>
        </p:txBody>
      </p:sp>
      <p:sp>
        <p:nvSpPr>
          <p:cNvPr id="3" name="Text Placeholder 2"/>
          <p:cNvSpPr>
            <a:spLocks noGrp="1"/>
          </p:cNvSpPr>
          <p:nvPr>
            <p:ph idx="1"/>
          </p:nvPr>
        </p:nvSpPr>
        <p:spPr>
          <a:xfrm>
            <a:off x="362671" y="1960702"/>
            <a:ext cx="7127732" cy="563995"/>
          </a:xfrm>
        </p:spPr>
        <p:txBody>
          <a:bodyPr/>
          <a:lstStyle/>
          <a:p>
            <a:r>
              <a:rPr lang="en-US" dirty="0"/>
              <a:t>Action and Reaction on Different Masses</a:t>
            </a:r>
          </a:p>
        </p:txBody>
      </p:sp>
      <p:sp>
        <p:nvSpPr>
          <p:cNvPr id="9" name="Text Placeholder 8"/>
          <p:cNvSpPr>
            <a:spLocks noGrp="1"/>
          </p:cNvSpPr>
          <p:nvPr>
            <p:ph type="body" sz="quarter" idx="12"/>
          </p:nvPr>
        </p:nvSpPr>
        <p:spPr>
          <a:xfrm>
            <a:off x="360924" y="2475949"/>
            <a:ext cx="3352627" cy="769937"/>
          </a:xfrm>
        </p:spPr>
        <p:txBody>
          <a:bodyPr/>
          <a:lstStyle/>
          <a:p>
            <a:pPr marL="804672">
              <a:buFont typeface="Arial" panose="020B0604020202020204" pitchFamily="34" charset="0"/>
              <a:buChar char="‒"/>
            </a:pPr>
            <a:r>
              <a:rPr lang="en-US" dirty="0"/>
              <a:t>Cannonball: </a:t>
            </a:r>
          </a:p>
        </p:txBody>
      </p:sp>
      <p:pic>
        <p:nvPicPr>
          <p:cNvPr id="6" name="Picture 5" descr="F divided by m equals a"/>
          <p:cNvPicPr>
            <a:picLocks noChangeAspect="1"/>
          </p:cNvPicPr>
          <p:nvPr/>
        </p:nvPicPr>
        <p:blipFill>
          <a:blip r:embed="rId3"/>
          <a:stretch>
            <a:fillRect/>
          </a:stretch>
        </p:blipFill>
        <p:spPr>
          <a:xfrm>
            <a:off x="3229118" y="2400033"/>
            <a:ext cx="1114425" cy="723900"/>
          </a:xfrm>
          <a:prstGeom prst="rect">
            <a:avLst/>
          </a:prstGeom>
        </p:spPr>
      </p:pic>
      <p:sp>
        <p:nvSpPr>
          <p:cNvPr id="10" name="Text Placeholder 9"/>
          <p:cNvSpPr>
            <a:spLocks noGrp="1"/>
          </p:cNvSpPr>
          <p:nvPr>
            <p:ph type="body" sz="quarter" idx="13"/>
          </p:nvPr>
        </p:nvSpPr>
        <p:spPr>
          <a:xfrm>
            <a:off x="362671" y="3498885"/>
            <a:ext cx="2415422" cy="593725"/>
          </a:xfrm>
        </p:spPr>
        <p:txBody>
          <a:bodyPr/>
          <a:lstStyle/>
          <a:p>
            <a:pPr marL="804672" indent="-347472">
              <a:buFont typeface="Arial" panose="020B0604020202020204" pitchFamily="34" charset="0"/>
              <a:buChar char="‒"/>
            </a:pPr>
            <a:r>
              <a:rPr lang="en-US" dirty="0"/>
              <a:t>Cannon:</a:t>
            </a:r>
          </a:p>
        </p:txBody>
      </p:sp>
      <p:pic>
        <p:nvPicPr>
          <p:cNvPr id="5" name="Picture 4" descr="F divided by m equals a"/>
          <p:cNvPicPr>
            <a:picLocks noChangeAspect="1"/>
          </p:cNvPicPr>
          <p:nvPr/>
        </p:nvPicPr>
        <p:blipFill>
          <a:blip r:embed="rId4"/>
          <a:stretch>
            <a:fillRect/>
          </a:stretch>
        </p:blipFill>
        <p:spPr>
          <a:xfrm>
            <a:off x="2719531" y="3358625"/>
            <a:ext cx="1019175" cy="895350"/>
          </a:xfrm>
          <a:prstGeom prst="rect">
            <a:avLst/>
          </a:prstGeom>
        </p:spPr>
      </p:pic>
      <p:sp>
        <p:nvSpPr>
          <p:cNvPr id="14" name="Text Placeholder 13"/>
          <p:cNvSpPr>
            <a:spLocks noGrp="1"/>
          </p:cNvSpPr>
          <p:nvPr>
            <p:ph type="body" sz="quarter" idx="14"/>
          </p:nvPr>
        </p:nvSpPr>
        <p:spPr>
          <a:xfrm>
            <a:off x="360924" y="4527489"/>
            <a:ext cx="7178086" cy="1762475"/>
          </a:xfrm>
        </p:spPr>
        <p:txBody>
          <a:bodyPr/>
          <a:lstStyle/>
          <a:p>
            <a:r>
              <a:rPr lang="en-US" dirty="0"/>
              <a:t>The same force exerted on a small mass produces a large acceleration.</a:t>
            </a:r>
          </a:p>
          <a:p>
            <a:pPr>
              <a:spcBef>
                <a:spcPts val="562"/>
              </a:spcBef>
            </a:pPr>
            <a:r>
              <a:rPr lang="en-US" dirty="0"/>
              <a:t>The same force exerted on a large mass produces a small acceleration.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a:t>
            </a:r>
            <a:r>
              <a:rPr lang="en-US" dirty="0" smtClean="0"/>
              <a:t>Motion</a:t>
            </a:r>
            <a:r>
              <a:rPr lang="en-US" sz="800" dirty="0" smtClean="0"/>
              <a:t>1B  2B  </a:t>
            </a:r>
            <a:r>
              <a:rPr lang="en-US" dirty="0"/>
              <a:t/>
            </a:r>
            <a:br>
              <a:rPr lang="en-US" dirty="0"/>
            </a:br>
            <a:r>
              <a:rPr lang="en-US" dirty="0"/>
              <a:t>CHECK YOUR NEIGHBOR, Continued-2</a:t>
            </a:r>
          </a:p>
        </p:txBody>
      </p:sp>
      <p:sp>
        <p:nvSpPr>
          <p:cNvPr id="391172" name="Rectangle 4"/>
          <p:cNvSpPr>
            <a:spLocks noGrp="1" noChangeArrowheads="1"/>
          </p:cNvSpPr>
          <p:nvPr>
            <p:ph type="body" idx="1"/>
          </p:nvPr>
        </p:nvSpPr>
        <p:spPr/>
        <p:txBody>
          <a:bodyPr/>
          <a:lstStyle/>
          <a:p>
            <a:pPr marL="0" indent="0">
              <a:spcAft>
                <a:spcPts val="3500"/>
              </a:spcAft>
              <a:buNone/>
            </a:pPr>
            <a:r>
              <a:rPr lang="en-US" sz="2400" dirty="0"/>
              <a:t>When a cannon is fired, the accelerations of the cannon and cannonball are different because the</a:t>
            </a:r>
          </a:p>
          <a:p>
            <a:pPr marL="514350" indent="-514350">
              <a:buFont typeface="+mj-lt"/>
              <a:buAutoNum type="alphaUcPeriod"/>
            </a:pPr>
            <a:r>
              <a:rPr lang="en-US" sz="2400" dirty="0"/>
              <a:t>forces don</a:t>
            </a:r>
            <a:r>
              <a:rPr lang="fr-FR" sz="2400" dirty="0"/>
              <a:t>'</a:t>
            </a:r>
            <a:r>
              <a:rPr lang="en-US" sz="2400" dirty="0"/>
              <a:t>t occur at the same time.</a:t>
            </a:r>
          </a:p>
          <a:p>
            <a:pPr marL="514350" indent="-514350">
              <a:buFont typeface="+mj-lt"/>
              <a:buAutoNum type="alphaUcPeriod"/>
            </a:pPr>
            <a:r>
              <a:rPr lang="en-US" sz="2400" dirty="0"/>
              <a:t>forces, although theoretically the same, in practice are not. </a:t>
            </a:r>
          </a:p>
          <a:p>
            <a:pPr marL="514350" indent="-514350">
              <a:buFont typeface="+mj-lt"/>
              <a:buAutoNum type="alphaUcPeriod"/>
            </a:pPr>
            <a:r>
              <a:rPr lang="en-US" sz="2400" dirty="0"/>
              <a:t>masses are different.</a:t>
            </a:r>
          </a:p>
          <a:p>
            <a:pPr marL="514350" indent="-514350">
              <a:buFont typeface="+mj-lt"/>
              <a:buAutoNum type="alphaUcPeriod"/>
            </a:pPr>
            <a:r>
              <a:rPr lang="en-US" sz="2400" dirty="0"/>
              <a:t>ratios of force to mass are the same.</a:t>
            </a:r>
          </a:p>
        </p:txBody>
      </p:sp>
      <p:pic>
        <p:nvPicPr>
          <p:cNvPr id="32773" name="Picture 8" descr="Cartoon representation of a cannon being f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744" y="4633614"/>
            <a:ext cx="3128351" cy="204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This lecture will help you understand:</a:t>
            </a:r>
          </a:p>
        </p:txBody>
      </p:sp>
      <p:sp>
        <p:nvSpPr>
          <p:cNvPr id="6147" name="Rectangle 3"/>
          <p:cNvSpPr>
            <a:spLocks noGrp="1" noChangeArrowheads="1"/>
          </p:cNvSpPr>
          <p:nvPr>
            <p:ph type="body" idx="1"/>
          </p:nvPr>
        </p:nvSpPr>
        <p:spPr/>
        <p:txBody>
          <a:bodyPr/>
          <a:lstStyle/>
          <a:p>
            <a:r>
              <a:rPr lang="en-US" dirty="0"/>
              <a:t>Forces and Interactions</a:t>
            </a:r>
          </a:p>
          <a:p>
            <a:r>
              <a:rPr lang="en-US" dirty="0"/>
              <a:t>Newton</a:t>
            </a:r>
            <a:r>
              <a:rPr lang="fr-FR" dirty="0"/>
              <a:t>'</a:t>
            </a:r>
            <a:r>
              <a:rPr lang="en-US" dirty="0"/>
              <a:t>s Third Law of Motion</a:t>
            </a:r>
          </a:p>
          <a:p>
            <a:r>
              <a:rPr lang="en-US" dirty="0"/>
              <a:t>Vectors and the Third Law</a:t>
            </a:r>
          </a:p>
          <a:p>
            <a:r>
              <a:rPr lang="en-US" dirty="0"/>
              <a:t>Summary of Newton</a:t>
            </a:r>
            <a:r>
              <a:rPr lang="fr-FR" dirty="0"/>
              <a:t>'</a:t>
            </a:r>
            <a:r>
              <a:rPr lang="en-US" dirty="0"/>
              <a:t>s Three Laws of Motion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a:t>
            </a:r>
            <a:br>
              <a:rPr lang="en-US" dirty="0"/>
            </a:br>
            <a:r>
              <a:rPr lang="en-US" dirty="0"/>
              <a:t>CHECK YOUR ANSWER, Continued-2</a:t>
            </a:r>
          </a:p>
        </p:txBody>
      </p:sp>
      <p:sp>
        <p:nvSpPr>
          <p:cNvPr id="391172" name="Rectangle 4"/>
          <p:cNvSpPr>
            <a:spLocks noGrp="1" noChangeArrowheads="1"/>
          </p:cNvSpPr>
          <p:nvPr>
            <p:ph type="body" idx="1"/>
          </p:nvPr>
        </p:nvSpPr>
        <p:spPr/>
        <p:txBody>
          <a:bodyPr/>
          <a:lstStyle/>
          <a:p>
            <a:pPr marL="0" indent="0">
              <a:spcAft>
                <a:spcPts val="3500"/>
              </a:spcAft>
              <a:buNone/>
            </a:pPr>
            <a:r>
              <a:rPr lang="en-US" sz="2400" dirty="0"/>
              <a:t>When a cannon is fired, the accelerations of the cannon and cannonball are different because the</a:t>
            </a:r>
          </a:p>
          <a:p>
            <a:pPr marL="514350" indent="-514350">
              <a:buFont typeface="+mj-lt"/>
              <a:buAutoNum type="alphaUcPeriod" startAt="3"/>
            </a:pPr>
            <a:r>
              <a:rPr lang="en-US" sz="2400" b="1" dirty="0"/>
              <a:t>masses are different.</a:t>
            </a:r>
          </a:p>
        </p:txBody>
      </p:sp>
    </p:spTree>
    <p:extLst>
      <p:ext uri="{BB962C8B-B14F-4D97-AF65-F5344CB8AC3E}">
        <p14:creationId xmlns:p14="http://schemas.microsoft.com/office/powerpoint/2010/main" val="1087678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a:t>
            </a:r>
            <a:r>
              <a:rPr lang="en-US" dirty="0" smtClean="0"/>
              <a:t>Motion </a:t>
            </a:r>
            <a:r>
              <a:rPr lang="en-US" dirty="0"/>
              <a:t/>
            </a:r>
            <a:br>
              <a:rPr lang="en-US" dirty="0"/>
            </a:br>
            <a:r>
              <a:rPr lang="en-US" dirty="0"/>
              <a:t>CHECK YOUR NEIGHBOR, Continued-3</a:t>
            </a:r>
          </a:p>
        </p:txBody>
      </p:sp>
      <p:sp>
        <p:nvSpPr>
          <p:cNvPr id="38915" name="Rectangle 3"/>
          <p:cNvSpPr>
            <a:spLocks noGrp="1" noChangeArrowheads="1"/>
          </p:cNvSpPr>
          <p:nvPr>
            <p:ph type="body" idx="1"/>
          </p:nvPr>
        </p:nvSpPr>
        <p:spPr/>
        <p:txBody>
          <a:bodyPr/>
          <a:lstStyle/>
          <a:p>
            <a:pPr marL="0" indent="0">
              <a:spcAft>
                <a:spcPts val="2900"/>
              </a:spcAft>
              <a:buNone/>
            </a:pPr>
            <a:r>
              <a:rPr lang="en-US" sz="2000" dirty="0"/>
              <a:t>Consider a high-speed bus colliding head-on with a flying bug. The force of impact splatters the unfortunate bug over the windshield.</a:t>
            </a:r>
            <a:br>
              <a:rPr lang="en-US" sz="2000" dirty="0"/>
            </a:br>
            <a:r>
              <a:rPr lang="en-US" sz="2000" dirty="0"/>
              <a:t>Which is greater, the force on the bug or the force on the bus?</a:t>
            </a:r>
          </a:p>
          <a:p>
            <a:pPr marL="514350" indent="-514350">
              <a:buFont typeface="+mj-lt"/>
              <a:buAutoNum type="alphaUcPeriod"/>
            </a:pPr>
            <a:r>
              <a:rPr lang="en-US" sz="2000" dirty="0"/>
              <a:t>Bug</a:t>
            </a:r>
          </a:p>
          <a:p>
            <a:pPr marL="514350" indent="-514350">
              <a:buFont typeface="+mj-lt"/>
              <a:buAutoNum type="alphaUcPeriod"/>
            </a:pPr>
            <a:r>
              <a:rPr lang="en-US" sz="2000" dirty="0"/>
              <a:t>Bus</a:t>
            </a:r>
          </a:p>
          <a:p>
            <a:pPr marL="514350" indent="-514350">
              <a:buFont typeface="+mj-lt"/>
              <a:buAutoNum type="alphaUcPeriod"/>
            </a:pPr>
            <a:r>
              <a:rPr lang="en-US" sz="2000" dirty="0"/>
              <a:t>Both the same amount.</a:t>
            </a:r>
          </a:p>
          <a:p>
            <a:pPr marL="514350" indent="-514350">
              <a:buFont typeface="+mj-lt"/>
              <a:buAutoNum type="alphaUcPeriod"/>
            </a:pPr>
            <a:r>
              <a:rPr lang="en-US" sz="2000" dirty="0"/>
              <a:t>Cannot say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14907"/>
            <a:ext cx="9144000" cy="1314223"/>
          </a:xfrm>
        </p:spPr>
        <p:txBody>
          <a:bodyPr/>
          <a:lstStyle/>
          <a:p>
            <a:r>
              <a:rPr lang="en-US" dirty="0"/>
              <a:t>Newton</a:t>
            </a:r>
            <a:r>
              <a:rPr lang="fr-FR" dirty="0"/>
              <a:t>'</a:t>
            </a:r>
            <a:r>
              <a:rPr lang="en-US" dirty="0"/>
              <a:t>s Third Law of Motion </a:t>
            </a:r>
            <a:br>
              <a:rPr lang="en-US" dirty="0"/>
            </a:br>
            <a:r>
              <a:rPr lang="en-US" dirty="0"/>
              <a:t>CHECK YOUR ANSWER, Continued-3</a:t>
            </a:r>
          </a:p>
        </p:txBody>
      </p:sp>
      <p:sp>
        <p:nvSpPr>
          <p:cNvPr id="38915" name="Rectangle 3"/>
          <p:cNvSpPr>
            <a:spLocks noGrp="1" noChangeArrowheads="1"/>
          </p:cNvSpPr>
          <p:nvPr>
            <p:ph idx="1"/>
          </p:nvPr>
        </p:nvSpPr>
        <p:spPr>
          <a:xfrm>
            <a:off x="365125" y="1957255"/>
            <a:ext cx="8229600" cy="1977931"/>
          </a:xfrm>
        </p:spPr>
        <p:txBody>
          <a:bodyPr/>
          <a:lstStyle/>
          <a:p>
            <a:pPr marL="0" indent="0">
              <a:spcAft>
                <a:spcPts val="2900"/>
              </a:spcAft>
              <a:buNone/>
            </a:pPr>
            <a:r>
              <a:rPr lang="en-US" sz="2000" dirty="0"/>
              <a:t>Consider a high-speed bus colliding head-on with a flying bug. The force of impact splatters the unfortunate bug over the windshield.</a:t>
            </a:r>
            <a:br>
              <a:rPr lang="en-US" sz="2000" dirty="0"/>
            </a:br>
            <a:r>
              <a:rPr lang="en-US" sz="2000" dirty="0"/>
              <a:t>Which is greater, the force on the bug or the force on the bus?</a:t>
            </a:r>
          </a:p>
          <a:p>
            <a:pPr marL="514350" indent="-514350">
              <a:spcAft>
                <a:spcPts val="2000"/>
              </a:spcAft>
              <a:buFont typeface="+mj-lt"/>
              <a:buAutoNum type="alphaUcPeriod" startAt="3"/>
            </a:pPr>
            <a:r>
              <a:rPr lang="en-US" sz="2000" b="1" dirty="0"/>
              <a:t>Both the same amount.</a:t>
            </a:r>
          </a:p>
        </p:txBody>
      </p:sp>
      <p:sp>
        <p:nvSpPr>
          <p:cNvPr id="2" name="Content Placeholder 1"/>
          <p:cNvSpPr>
            <a:spLocks noGrp="1"/>
          </p:cNvSpPr>
          <p:nvPr>
            <p:ph sz="quarter" idx="11"/>
          </p:nvPr>
        </p:nvSpPr>
        <p:spPr>
          <a:xfrm>
            <a:off x="365125" y="3963310"/>
            <a:ext cx="7943850" cy="1582737"/>
          </a:xfrm>
        </p:spPr>
        <p:txBody>
          <a:bodyPr/>
          <a:lstStyle/>
          <a:p>
            <a:r>
              <a:rPr lang="en-US" sz="2000" b="1" dirty="0"/>
              <a:t>Comment:</a:t>
            </a:r>
          </a:p>
          <a:p>
            <a:r>
              <a:rPr lang="en-US" sz="2000" dirty="0"/>
              <a:t>Although the forces are equal in magnitude, the effects are very different. Do you know why?</a:t>
            </a:r>
          </a:p>
        </p:txBody>
      </p:sp>
    </p:spTree>
    <p:extLst>
      <p:ext uri="{BB962C8B-B14F-4D97-AF65-F5344CB8AC3E}">
        <p14:creationId xmlns:p14="http://schemas.microsoft.com/office/powerpoint/2010/main" val="1589468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a:t>
            </a:r>
            <a:br>
              <a:rPr lang="en-US" dirty="0"/>
            </a:br>
            <a:r>
              <a:rPr lang="en-US" dirty="0"/>
              <a:t>CHECK YOUR NEIGHBOR, Continued-4</a:t>
            </a:r>
          </a:p>
        </p:txBody>
      </p:sp>
      <p:sp>
        <p:nvSpPr>
          <p:cNvPr id="403459" name="Rectangle 3"/>
          <p:cNvSpPr>
            <a:spLocks noGrp="1" noChangeArrowheads="1"/>
          </p:cNvSpPr>
          <p:nvPr>
            <p:ph type="body" idx="1"/>
          </p:nvPr>
        </p:nvSpPr>
        <p:spPr/>
        <p:txBody>
          <a:bodyPr/>
          <a:lstStyle/>
          <a:p>
            <a:pPr marL="0" indent="0">
              <a:spcAft>
                <a:spcPts val="2900"/>
              </a:spcAft>
              <a:buNone/>
            </a:pPr>
            <a:r>
              <a:rPr lang="en-US" sz="2000" dirty="0"/>
              <a:t>Two people of equal mass on slippery ice push off from each other. Will both move at the same speed in opposite directions?</a:t>
            </a:r>
          </a:p>
          <a:p>
            <a:pPr marL="514350" indent="-514350">
              <a:buFont typeface="+mj-lt"/>
              <a:buAutoNum type="alphaUcPeriod"/>
            </a:pPr>
            <a:r>
              <a:rPr lang="en-US" sz="2000" dirty="0"/>
              <a:t>Yes</a:t>
            </a:r>
          </a:p>
          <a:p>
            <a:pPr marL="514350" indent="-514350">
              <a:buFont typeface="+mj-lt"/>
              <a:buAutoNum type="alphaUcPeriod"/>
            </a:pPr>
            <a:r>
              <a:rPr lang="en-US" sz="2000" dirty="0"/>
              <a:t>Yes, but only if both push equally.</a:t>
            </a:r>
          </a:p>
          <a:p>
            <a:pPr marL="514350" indent="-514350">
              <a:buFont typeface="+mj-lt"/>
              <a:buAutoNum type="alphaUcPeriod"/>
            </a:pPr>
            <a:r>
              <a:rPr lang="en-US" sz="2000" dirty="0"/>
              <a:t>No</a:t>
            </a:r>
          </a:p>
          <a:p>
            <a:pPr marL="514350" indent="-514350">
              <a:buFont typeface="+mj-lt"/>
              <a:buAutoNum type="alphaUcPeriod"/>
            </a:pPr>
            <a:r>
              <a:rPr lang="en-US" sz="2000" dirty="0"/>
              <a:t>No, unless acceleration occurs.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14908"/>
            <a:ext cx="9144000" cy="1099592"/>
          </a:xfrm>
        </p:spPr>
        <p:txBody>
          <a:bodyPr/>
          <a:lstStyle/>
          <a:p>
            <a:r>
              <a:rPr lang="en-US" dirty="0"/>
              <a:t>Newton</a:t>
            </a:r>
            <a:r>
              <a:rPr lang="fr-FR" dirty="0"/>
              <a:t>'</a:t>
            </a:r>
            <a:r>
              <a:rPr lang="en-US" dirty="0"/>
              <a:t>s Third Law of </a:t>
            </a:r>
            <a:r>
              <a:rPr lang="en-US" dirty="0" smtClean="0"/>
              <a:t>Motion</a:t>
            </a:r>
            <a:r>
              <a:rPr lang="en-US" dirty="0"/>
              <a:t/>
            </a:r>
            <a:br>
              <a:rPr lang="en-US" dirty="0"/>
            </a:br>
            <a:r>
              <a:rPr lang="en-US" dirty="0"/>
              <a:t>CHECK YOUR ANSWER, Continued-4</a:t>
            </a:r>
          </a:p>
        </p:txBody>
      </p:sp>
      <p:sp>
        <p:nvSpPr>
          <p:cNvPr id="403459" name="Rectangle 3"/>
          <p:cNvSpPr>
            <a:spLocks noGrp="1" noChangeArrowheads="1"/>
          </p:cNvSpPr>
          <p:nvPr>
            <p:ph idx="1"/>
          </p:nvPr>
        </p:nvSpPr>
        <p:spPr>
          <a:xfrm>
            <a:off x="365125" y="1957255"/>
            <a:ext cx="8229600" cy="1586045"/>
          </a:xfrm>
        </p:spPr>
        <p:txBody>
          <a:bodyPr/>
          <a:lstStyle/>
          <a:p>
            <a:pPr marL="0" indent="0">
              <a:spcAft>
                <a:spcPts val="2800"/>
              </a:spcAft>
              <a:buNone/>
            </a:pPr>
            <a:r>
              <a:rPr lang="en-US" sz="2000" dirty="0"/>
              <a:t>Two people of equal mass on slippery ice push off from each other. Will both move at the same speed in opposite directions?</a:t>
            </a:r>
          </a:p>
          <a:p>
            <a:pPr marL="514350" indent="-514350">
              <a:spcAft>
                <a:spcPts val="2000"/>
              </a:spcAft>
              <a:buFont typeface="+mj-lt"/>
              <a:buAutoNum type="alphaUcPeriod"/>
            </a:pPr>
            <a:r>
              <a:rPr lang="en-US" sz="2000" b="1" dirty="0"/>
              <a:t>Yes</a:t>
            </a:r>
          </a:p>
        </p:txBody>
      </p:sp>
      <p:sp>
        <p:nvSpPr>
          <p:cNvPr id="2" name="Content Placeholder 1"/>
          <p:cNvSpPr>
            <a:spLocks noGrp="1"/>
          </p:cNvSpPr>
          <p:nvPr>
            <p:ph sz="quarter" idx="11"/>
          </p:nvPr>
        </p:nvSpPr>
        <p:spPr>
          <a:xfrm>
            <a:off x="365125" y="3657603"/>
            <a:ext cx="7943850" cy="1582737"/>
          </a:xfrm>
        </p:spPr>
        <p:txBody>
          <a:bodyPr/>
          <a:lstStyle/>
          <a:p>
            <a:r>
              <a:rPr lang="en-US" sz="2000" b="1" dirty="0"/>
              <a:t>Explanation:</a:t>
            </a:r>
          </a:p>
          <a:p>
            <a:r>
              <a:rPr lang="en-US" sz="2000" dirty="0"/>
              <a:t>In whatever way they push, equal-magnitude forces acting on equal masses produce equal accelerations; therefore, both undergo equal changes in speed.</a:t>
            </a:r>
          </a:p>
        </p:txBody>
      </p:sp>
    </p:spTree>
    <p:extLst>
      <p:ext uri="{BB962C8B-B14F-4D97-AF65-F5344CB8AC3E}">
        <p14:creationId xmlns:p14="http://schemas.microsoft.com/office/powerpoint/2010/main" val="2664755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dirty="0"/>
              <a:t>Newton</a:t>
            </a:r>
            <a:r>
              <a:rPr lang="fr-FR" dirty="0"/>
              <a:t>'</a:t>
            </a:r>
            <a:r>
              <a:rPr lang="en-US" dirty="0"/>
              <a:t>s Third Law of Motion, Continued-4</a:t>
            </a:r>
          </a:p>
        </p:txBody>
      </p:sp>
      <p:sp>
        <p:nvSpPr>
          <p:cNvPr id="45060" name="Rectangle 3"/>
          <p:cNvSpPr>
            <a:spLocks noGrp="1" noChangeArrowheads="1"/>
          </p:cNvSpPr>
          <p:nvPr>
            <p:ph type="body" idx="1"/>
          </p:nvPr>
        </p:nvSpPr>
        <p:spPr>
          <a:xfrm>
            <a:off x="365125" y="1957254"/>
            <a:ext cx="8229600" cy="2296091"/>
          </a:xfrm>
        </p:spPr>
        <p:txBody>
          <a:bodyPr/>
          <a:lstStyle/>
          <a:p>
            <a:r>
              <a:rPr lang="en-US" dirty="0"/>
              <a:t>Defining Your System</a:t>
            </a:r>
          </a:p>
          <a:p>
            <a:pPr lvl="1"/>
            <a:r>
              <a:rPr lang="en-US" dirty="0"/>
              <a:t>Consider a single enclosed orange.</a:t>
            </a:r>
          </a:p>
          <a:p>
            <a:pPr lvl="2"/>
            <a:r>
              <a:rPr lang="en-US" dirty="0"/>
              <a:t>Applied external force causes the orange to accelerate in accord with Newton</a:t>
            </a:r>
            <a:r>
              <a:rPr lang="fr-FR" dirty="0"/>
              <a:t>'</a:t>
            </a:r>
            <a:r>
              <a:rPr lang="en-US" dirty="0"/>
              <a:t>s second law.</a:t>
            </a:r>
          </a:p>
          <a:p>
            <a:pPr lvl="2"/>
            <a:r>
              <a:rPr lang="en-US" dirty="0"/>
              <a:t>We see here only the action force (red vector).</a:t>
            </a:r>
          </a:p>
        </p:txBody>
      </p:sp>
      <p:pic>
        <p:nvPicPr>
          <p:cNvPr id="2" name="Picture 1" descr="Cartoon illustration of an orange in an enclosed space. The action force is represented by a vector arrow."/>
          <p:cNvPicPr>
            <a:picLocks noChangeAspect="1"/>
          </p:cNvPicPr>
          <p:nvPr/>
        </p:nvPicPr>
        <p:blipFill rotWithShape="1">
          <a:blip r:embed="rId3">
            <a:extLst>
              <a:ext uri="{28A0092B-C50C-407E-A947-70E740481C1C}">
                <a14:useLocalDpi xmlns:a14="http://schemas.microsoft.com/office/drawing/2010/main" val="0"/>
              </a:ext>
            </a:extLst>
          </a:blip>
          <a:srcRect b="2958"/>
          <a:stretch/>
        </p:blipFill>
        <p:spPr>
          <a:xfrm>
            <a:off x="2880224" y="4370531"/>
            <a:ext cx="3275952" cy="231837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Newton</a:t>
            </a:r>
            <a:r>
              <a:rPr lang="fr-FR" dirty="0"/>
              <a:t>'</a:t>
            </a:r>
            <a:r>
              <a:rPr lang="en-US" dirty="0"/>
              <a:t>s Third Law of Motion, Continued-5</a:t>
            </a:r>
          </a:p>
        </p:txBody>
      </p:sp>
      <p:sp>
        <p:nvSpPr>
          <p:cNvPr id="47107" name="Rectangle 3"/>
          <p:cNvSpPr>
            <a:spLocks noGrp="1" noChangeArrowheads="1"/>
          </p:cNvSpPr>
          <p:nvPr>
            <p:ph type="body" idx="1"/>
          </p:nvPr>
        </p:nvSpPr>
        <p:spPr>
          <a:xfrm>
            <a:off x="365125" y="1957255"/>
            <a:ext cx="8535199" cy="1852746"/>
          </a:xfrm>
        </p:spPr>
        <p:txBody>
          <a:bodyPr/>
          <a:lstStyle/>
          <a:p>
            <a:pPr lvl="1"/>
            <a:r>
              <a:rPr lang="en-US" dirty="0"/>
              <a:t>Consider the orange and the apple pulling on it.</a:t>
            </a:r>
          </a:p>
          <a:p>
            <a:pPr lvl="2"/>
            <a:r>
              <a:rPr lang="en-US" dirty="0"/>
              <a:t>Action and reaction do not cancel (because they act on different objects).</a:t>
            </a:r>
          </a:p>
          <a:p>
            <a:pPr lvl="2"/>
            <a:r>
              <a:rPr lang="en-US" dirty="0"/>
              <a:t>External force by apple accelerates the orange.</a:t>
            </a:r>
          </a:p>
        </p:txBody>
      </p:sp>
      <p:pic>
        <p:nvPicPr>
          <p:cNvPr id="2" name="Picture 1" descr="Cartoon illustration of an orange on a cart being pulled by an apple. The forces from orange and apple are acting opposite to each other."/>
          <p:cNvPicPr>
            <a:picLocks noChangeAspect="1"/>
          </p:cNvPicPr>
          <p:nvPr/>
        </p:nvPicPr>
        <p:blipFill rotWithShape="1">
          <a:blip r:embed="rId3">
            <a:extLst>
              <a:ext uri="{28A0092B-C50C-407E-A947-70E740481C1C}">
                <a14:useLocalDpi xmlns:a14="http://schemas.microsoft.com/office/drawing/2010/main" val="0"/>
              </a:ext>
            </a:extLst>
          </a:blip>
          <a:srcRect b="5255"/>
          <a:stretch/>
        </p:blipFill>
        <p:spPr>
          <a:xfrm>
            <a:off x="1451200" y="3994653"/>
            <a:ext cx="6370292" cy="23141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dirty="0"/>
              <a:t>Newton</a:t>
            </a:r>
            <a:r>
              <a:rPr lang="fr-FR" dirty="0"/>
              <a:t>'</a:t>
            </a:r>
            <a:r>
              <a:rPr lang="en-US" dirty="0"/>
              <a:t>s Third Law of Motion, Continued-6</a:t>
            </a:r>
          </a:p>
        </p:txBody>
      </p:sp>
      <p:sp>
        <p:nvSpPr>
          <p:cNvPr id="49156" name="Rectangle 3"/>
          <p:cNvSpPr>
            <a:spLocks noGrp="1" noChangeArrowheads="1"/>
          </p:cNvSpPr>
          <p:nvPr>
            <p:ph type="body" idx="1"/>
          </p:nvPr>
        </p:nvSpPr>
        <p:spPr>
          <a:xfrm>
            <a:off x="365124" y="1957254"/>
            <a:ext cx="8308753" cy="3390601"/>
          </a:xfrm>
        </p:spPr>
        <p:txBody>
          <a:bodyPr/>
          <a:lstStyle/>
          <a:p>
            <a:pPr lvl="1"/>
            <a:r>
              <a:rPr lang="en-US" dirty="0"/>
              <a:t>Consider a system comprising both the orange and the apple.</a:t>
            </a:r>
          </a:p>
          <a:p>
            <a:pPr lvl="2"/>
            <a:r>
              <a:rPr lang="en-US" dirty="0"/>
              <a:t>The apple is no longer external to the system.</a:t>
            </a:r>
          </a:p>
          <a:p>
            <a:pPr lvl="2"/>
            <a:r>
              <a:rPr lang="en-US" dirty="0"/>
              <a:t>Force pair is internal to the system, which doesn</a:t>
            </a:r>
            <a:r>
              <a:rPr lang="fr-FR" dirty="0"/>
              <a:t>'</a:t>
            </a:r>
            <a:r>
              <a:rPr lang="en-US" dirty="0"/>
              <a:t>t cause acceleration.</a:t>
            </a:r>
          </a:p>
          <a:p>
            <a:pPr lvl="2"/>
            <a:r>
              <a:rPr lang="en-US" dirty="0"/>
              <a:t>Action and reaction within the system cancel.</a:t>
            </a:r>
          </a:p>
          <a:p>
            <a:pPr lvl="2"/>
            <a:r>
              <a:rPr lang="en-US" dirty="0"/>
              <a:t>With no external forces, there is no acceleration of the system.</a:t>
            </a:r>
          </a:p>
        </p:txBody>
      </p:sp>
      <p:pic>
        <p:nvPicPr>
          <p:cNvPr id="2" name="Picture 1" descr="Cartoon illustration of an orange on a cart being pulled by an apple. Orange and apple are internal to the system. When forces are internal to the system, it cancels acceleration."/>
          <p:cNvPicPr>
            <a:picLocks noChangeAspect="1"/>
          </p:cNvPicPr>
          <p:nvPr/>
        </p:nvPicPr>
        <p:blipFill rotWithShape="1">
          <a:blip r:embed="rId3">
            <a:extLst>
              <a:ext uri="{28A0092B-C50C-407E-A947-70E740481C1C}">
                <a14:useLocalDpi xmlns:a14="http://schemas.microsoft.com/office/drawing/2010/main" val="0"/>
              </a:ext>
            </a:extLst>
          </a:blip>
          <a:srcRect b="5461"/>
          <a:stretch/>
        </p:blipFill>
        <p:spPr>
          <a:xfrm>
            <a:off x="3247965" y="5033454"/>
            <a:ext cx="4844308" cy="17851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a:t>Newton</a:t>
            </a:r>
            <a:r>
              <a:rPr lang="fr-FR" dirty="0"/>
              <a:t>'</a:t>
            </a:r>
            <a:r>
              <a:rPr lang="en-US" dirty="0"/>
              <a:t>s Third Law of Motion, Continued-7</a:t>
            </a:r>
          </a:p>
        </p:txBody>
      </p:sp>
      <p:sp>
        <p:nvSpPr>
          <p:cNvPr id="51203" name="Rectangle 3"/>
          <p:cNvSpPr>
            <a:spLocks noGrp="1" noChangeArrowheads="1"/>
          </p:cNvSpPr>
          <p:nvPr>
            <p:ph type="body" idx="1"/>
          </p:nvPr>
        </p:nvSpPr>
        <p:spPr>
          <a:xfrm>
            <a:off x="365125" y="1957254"/>
            <a:ext cx="8229600" cy="2339973"/>
          </a:xfrm>
        </p:spPr>
        <p:txBody>
          <a:bodyPr/>
          <a:lstStyle/>
          <a:p>
            <a:r>
              <a:rPr lang="en-US" dirty="0"/>
              <a:t>Aha! Here</a:t>
            </a:r>
            <a:r>
              <a:rPr lang="fr-FR" dirty="0"/>
              <a:t>'</a:t>
            </a:r>
            <a:r>
              <a:rPr lang="en-US" dirty="0"/>
              <a:t>s the same system, but with external force of friction on it (friction between the apple</a:t>
            </a:r>
            <a:r>
              <a:rPr lang="fr-FR" dirty="0"/>
              <a:t>'</a:t>
            </a:r>
            <a:r>
              <a:rPr lang="en-US" dirty="0"/>
              <a:t>s feet and the floor).</a:t>
            </a:r>
          </a:p>
          <a:p>
            <a:r>
              <a:rPr lang="en-US" dirty="0"/>
              <a:t>External frictional force of the floor accelerates the system. </a:t>
            </a:r>
          </a:p>
        </p:txBody>
      </p:sp>
      <p:pic>
        <p:nvPicPr>
          <p:cNvPr id="2" name="Picture 1" descr="Cartoon illustration of an orange on a cart being pulled by an apple. Apple and orange are internal to the system. There is a force of friction that is external to the system. The friction is between apple's feet and the floor."/>
          <p:cNvPicPr>
            <a:picLocks noChangeAspect="1"/>
          </p:cNvPicPr>
          <p:nvPr/>
        </p:nvPicPr>
        <p:blipFill rotWithShape="1">
          <a:blip r:embed="rId3">
            <a:extLst>
              <a:ext uri="{28A0092B-C50C-407E-A947-70E740481C1C}">
                <a14:useLocalDpi xmlns:a14="http://schemas.microsoft.com/office/drawing/2010/main" val="0"/>
              </a:ext>
            </a:extLst>
          </a:blip>
          <a:srcRect b="5021"/>
          <a:stretch/>
        </p:blipFill>
        <p:spPr>
          <a:xfrm>
            <a:off x="2322302" y="4297227"/>
            <a:ext cx="6104936" cy="2391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 </a:t>
            </a:r>
            <a:br>
              <a:rPr lang="en-US" dirty="0"/>
            </a:br>
            <a:r>
              <a:rPr lang="en-US" dirty="0"/>
              <a:t>CHECK YOUR NEIGHBOR, Continued-5</a:t>
            </a:r>
          </a:p>
        </p:txBody>
      </p:sp>
      <p:sp>
        <p:nvSpPr>
          <p:cNvPr id="55299" name="Rectangle 3"/>
          <p:cNvSpPr>
            <a:spLocks noGrp="1" noChangeArrowheads="1"/>
          </p:cNvSpPr>
          <p:nvPr>
            <p:ph type="body" idx="1"/>
          </p:nvPr>
        </p:nvSpPr>
        <p:spPr>
          <a:xfrm>
            <a:off x="365125" y="1957255"/>
            <a:ext cx="8229600" cy="2670164"/>
          </a:xfrm>
        </p:spPr>
        <p:txBody>
          <a:bodyPr/>
          <a:lstStyle/>
          <a:p>
            <a:pPr marL="0" indent="0">
              <a:spcAft>
                <a:spcPts val="3500"/>
              </a:spcAft>
              <a:buNone/>
            </a:pPr>
            <a:r>
              <a:rPr lang="en-US" sz="2400" dirty="0"/>
              <a:t>The apple-orange system will move with constant speed if</a:t>
            </a:r>
          </a:p>
          <a:p>
            <a:pPr marL="514350" indent="-514350">
              <a:buFont typeface="+mj-lt"/>
              <a:buAutoNum type="alphaUcPeriod"/>
            </a:pPr>
            <a:r>
              <a:rPr lang="en-US" sz="2400" dirty="0"/>
              <a:t>the orange loses mass.</a:t>
            </a:r>
          </a:p>
          <a:p>
            <a:pPr marL="514350" indent="-514350">
              <a:buFont typeface="+mj-lt"/>
              <a:buAutoNum type="alphaUcPeriod"/>
            </a:pPr>
            <a:r>
              <a:rPr lang="en-US" sz="2400" dirty="0"/>
              <a:t>the apple gains mass. </a:t>
            </a:r>
          </a:p>
          <a:p>
            <a:pPr marL="514350" indent="-514350">
              <a:buFont typeface="+mj-lt"/>
              <a:buAutoNum type="alphaUcPeriod"/>
            </a:pPr>
            <a:r>
              <a:rPr lang="en-US" sz="2400" dirty="0"/>
              <a:t>a force equal and opposite to the friction force occurs.</a:t>
            </a:r>
          </a:p>
          <a:p>
            <a:pPr marL="514350" indent="-514350">
              <a:buFont typeface="+mj-lt"/>
              <a:buAutoNum type="alphaUcPeriod"/>
            </a:pPr>
            <a:r>
              <a:rPr lang="en-US" sz="2400" dirty="0"/>
              <a:t>None of the above.</a:t>
            </a:r>
          </a:p>
        </p:txBody>
      </p:sp>
      <p:pic>
        <p:nvPicPr>
          <p:cNvPr id="7" name="Picture 6" descr="Cartoon illustration of an orange on a cart being pulled by an apple. Apple and orange are internal to the system. There is a force of friction that is external to the system. The friction is between apple's feet and the floor."/>
          <p:cNvPicPr>
            <a:picLocks noChangeAspect="1"/>
          </p:cNvPicPr>
          <p:nvPr/>
        </p:nvPicPr>
        <p:blipFill rotWithShape="1">
          <a:blip r:embed="rId3">
            <a:extLst>
              <a:ext uri="{28A0092B-C50C-407E-A947-70E740481C1C}">
                <a14:useLocalDpi xmlns:a14="http://schemas.microsoft.com/office/drawing/2010/main" val="0"/>
              </a:ext>
            </a:extLst>
          </a:blip>
          <a:srcRect b="5021"/>
          <a:stretch/>
        </p:blipFill>
        <p:spPr>
          <a:xfrm>
            <a:off x="2218458" y="4938231"/>
            <a:ext cx="4875180" cy="19099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a:t>Forces and Interactions</a:t>
            </a:r>
          </a:p>
        </p:txBody>
      </p:sp>
      <p:sp>
        <p:nvSpPr>
          <p:cNvPr id="8196" name="Rectangle 3"/>
          <p:cNvSpPr>
            <a:spLocks noGrp="1" noChangeArrowheads="1"/>
          </p:cNvSpPr>
          <p:nvPr>
            <p:ph type="body" idx="1"/>
          </p:nvPr>
        </p:nvSpPr>
        <p:spPr>
          <a:xfrm>
            <a:off x="365124" y="1957254"/>
            <a:ext cx="8466281" cy="4653915"/>
          </a:xfrm>
        </p:spPr>
        <p:txBody>
          <a:bodyPr/>
          <a:lstStyle/>
          <a:p>
            <a:r>
              <a:rPr lang="en-US" dirty="0"/>
              <a:t>Interaction</a:t>
            </a:r>
          </a:p>
          <a:p>
            <a:pPr lvl="1"/>
            <a:r>
              <a:rPr lang="en-US" dirty="0"/>
              <a:t>is between one thing and another.</a:t>
            </a:r>
          </a:p>
          <a:p>
            <a:pPr lvl="1"/>
            <a:r>
              <a:rPr lang="en-US" dirty="0"/>
              <a:t>requires a pair of forces acting on two objects.</a:t>
            </a:r>
          </a:p>
          <a:p>
            <a:pPr>
              <a:tabLst>
                <a:tab pos="1939925" algn="l"/>
              </a:tabLst>
            </a:pPr>
            <a:r>
              <a:rPr lang="en-US" dirty="0"/>
              <a:t>Example: interaction of hand and </a:t>
            </a:r>
            <a:br>
              <a:rPr lang="en-US" dirty="0"/>
            </a:br>
            <a:r>
              <a:rPr lang="en-US" dirty="0"/>
              <a:t>	wall pushing on each other</a:t>
            </a:r>
            <a:br>
              <a:rPr lang="en-US" dirty="0"/>
            </a:br>
            <a:r>
              <a:rPr lang="en-US" dirty="0"/>
              <a:t>	Force pair—you push on</a:t>
            </a:r>
            <a:br>
              <a:rPr lang="en-US" dirty="0"/>
            </a:br>
            <a:r>
              <a:rPr lang="en-US" dirty="0"/>
              <a:t>	wall; wall pushes on you.</a:t>
            </a:r>
          </a:p>
        </p:txBody>
      </p:sp>
      <p:pic>
        <p:nvPicPr>
          <p:cNvPr id="11" name="Picture 10" descr="Cartoon representation of a boy leaning against the wall."/>
          <p:cNvPicPr>
            <a:picLocks noChangeAspect="1"/>
          </p:cNvPicPr>
          <p:nvPr/>
        </p:nvPicPr>
        <p:blipFill rotWithShape="1">
          <a:blip r:embed="rId3">
            <a:extLst>
              <a:ext uri="{28A0092B-C50C-407E-A947-70E740481C1C}">
                <a14:useLocalDpi xmlns:a14="http://schemas.microsoft.com/office/drawing/2010/main" val="0"/>
              </a:ext>
            </a:extLst>
          </a:blip>
          <a:srcRect b="2806"/>
          <a:stretch/>
        </p:blipFill>
        <p:spPr>
          <a:xfrm>
            <a:off x="6747164" y="3535154"/>
            <a:ext cx="2283712" cy="321455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Newton</a:t>
            </a:r>
            <a:r>
              <a:rPr lang="fr-FR" dirty="0"/>
              <a:t>'</a:t>
            </a:r>
            <a:r>
              <a:rPr lang="en-US" dirty="0"/>
              <a:t>s Third Law of Motion </a:t>
            </a:r>
            <a:br>
              <a:rPr lang="en-US" dirty="0"/>
            </a:br>
            <a:r>
              <a:rPr lang="en-US" dirty="0"/>
              <a:t>CHECK YOUR ANSWER, Continued-5</a:t>
            </a:r>
          </a:p>
        </p:txBody>
      </p:sp>
      <p:sp>
        <p:nvSpPr>
          <p:cNvPr id="55299" name="Rectangle 3"/>
          <p:cNvSpPr>
            <a:spLocks noGrp="1" noChangeArrowheads="1"/>
          </p:cNvSpPr>
          <p:nvPr>
            <p:ph idx="1"/>
          </p:nvPr>
        </p:nvSpPr>
        <p:spPr>
          <a:xfrm>
            <a:off x="365125" y="1957255"/>
            <a:ext cx="8229600" cy="1814645"/>
          </a:xfrm>
        </p:spPr>
        <p:txBody>
          <a:bodyPr/>
          <a:lstStyle/>
          <a:p>
            <a:pPr marL="0" indent="0">
              <a:spcAft>
                <a:spcPts val="3400"/>
              </a:spcAft>
              <a:buNone/>
            </a:pPr>
            <a:r>
              <a:rPr lang="en-US" sz="2400" dirty="0"/>
              <a:t>The apple-orange system will move with constant speed if</a:t>
            </a:r>
          </a:p>
          <a:p>
            <a:pPr marL="514350" indent="-514350">
              <a:spcAft>
                <a:spcPts val="2400"/>
              </a:spcAft>
              <a:buFont typeface="+mj-lt"/>
              <a:buAutoNum type="alphaUcPeriod" startAt="3"/>
            </a:pPr>
            <a:r>
              <a:rPr lang="en-US" sz="2400" b="1" dirty="0"/>
              <a:t>a force equal and opposite to the friction force occurs.</a:t>
            </a:r>
          </a:p>
        </p:txBody>
      </p:sp>
      <p:sp>
        <p:nvSpPr>
          <p:cNvPr id="2" name="Content Placeholder 1"/>
          <p:cNvSpPr>
            <a:spLocks noGrp="1"/>
          </p:cNvSpPr>
          <p:nvPr>
            <p:ph sz="quarter" idx="11"/>
          </p:nvPr>
        </p:nvSpPr>
        <p:spPr>
          <a:xfrm>
            <a:off x="390523" y="3857394"/>
            <a:ext cx="7943850" cy="1582737"/>
          </a:xfrm>
        </p:spPr>
        <p:txBody>
          <a:bodyPr/>
          <a:lstStyle/>
          <a:p>
            <a:pPr>
              <a:spcBef>
                <a:spcPts val="672"/>
              </a:spcBef>
            </a:pPr>
            <a:r>
              <a:rPr lang="en-US" b="1" dirty="0"/>
              <a:t>Comment: </a:t>
            </a:r>
          </a:p>
          <a:p>
            <a:r>
              <a:rPr lang="en-US" dirty="0"/>
              <a:t>Such a force may be floor friction on the cart wheels, or even a force produced by an opposing wind.</a:t>
            </a:r>
          </a:p>
        </p:txBody>
      </p:sp>
    </p:spTree>
    <p:extLst>
      <p:ext uri="{BB962C8B-B14F-4D97-AF65-F5344CB8AC3E}">
        <p14:creationId xmlns:p14="http://schemas.microsoft.com/office/powerpoint/2010/main" val="174924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a:t>
            </a:r>
            <a:br>
              <a:rPr lang="en-US" dirty="0"/>
            </a:br>
            <a:r>
              <a:rPr lang="en-US" dirty="0"/>
              <a:t>CHECK YOUR NEIGHBOR, Continued-6 </a:t>
            </a:r>
          </a:p>
        </p:txBody>
      </p:sp>
      <p:sp>
        <p:nvSpPr>
          <p:cNvPr id="414723" name="Rectangle 3"/>
          <p:cNvSpPr>
            <a:spLocks noGrp="1" noChangeArrowheads="1"/>
          </p:cNvSpPr>
          <p:nvPr>
            <p:ph type="body" idx="1"/>
          </p:nvPr>
        </p:nvSpPr>
        <p:spPr/>
        <p:txBody>
          <a:bodyPr/>
          <a:lstStyle/>
          <a:p>
            <a:pPr marL="0" indent="0">
              <a:spcAft>
                <a:spcPts val="4100"/>
              </a:spcAft>
              <a:buNone/>
            </a:pPr>
            <a:r>
              <a:rPr lang="en-US" dirty="0"/>
              <a:t>Consider the flight of a helicopter. When lift is greater than the helicopter</a:t>
            </a:r>
            <a:r>
              <a:rPr lang="fr-FR" dirty="0"/>
              <a:t>'</a:t>
            </a:r>
            <a:r>
              <a:rPr lang="en-US" dirty="0"/>
              <a:t>s weight, the helicopter</a:t>
            </a:r>
          </a:p>
          <a:p>
            <a:pPr marL="514350" indent="-514350">
              <a:buFont typeface="+mj-lt"/>
              <a:buAutoNum type="alphaUcPeriod"/>
            </a:pPr>
            <a:r>
              <a:rPr lang="en-US" dirty="0"/>
              <a:t>moves downward.</a:t>
            </a:r>
          </a:p>
          <a:p>
            <a:pPr marL="514350" indent="-514350">
              <a:buFont typeface="+mj-lt"/>
              <a:buAutoNum type="alphaUcPeriod"/>
            </a:pPr>
            <a:r>
              <a:rPr lang="en-US" dirty="0"/>
              <a:t>moves upward. </a:t>
            </a:r>
          </a:p>
          <a:p>
            <a:pPr marL="514350" indent="-514350">
              <a:buFont typeface="+mj-lt"/>
              <a:buAutoNum type="alphaUcPeriod"/>
            </a:pPr>
            <a:r>
              <a:rPr lang="en-US" dirty="0"/>
              <a:t>hovers in midair.</a:t>
            </a:r>
          </a:p>
          <a:p>
            <a:pPr marL="514350" indent="-514350">
              <a:buFont typeface="+mj-lt"/>
              <a:buAutoNum type="alphaUcPeriod"/>
            </a:pPr>
            <a:r>
              <a:rPr lang="en-US" dirty="0"/>
              <a:t>None of the above.</a:t>
            </a:r>
          </a:p>
        </p:txBody>
      </p:sp>
      <p:pic>
        <p:nvPicPr>
          <p:cNvPr id="57349" name="Picture 4" descr="Cartoon representation of a helicopter."/>
          <p:cNvPicPr>
            <a:picLocks noChangeAspect="1"/>
          </p:cNvPicPr>
          <p:nvPr/>
        </p:nvPicPr>
        <p:blipFill rotWithShape="1">
          <a:blip r:embed="rId3">
            <a:extLst>
              <a:ext uri="{28A0092B-C50C-407E-A947-70E740481C1C}">
                <a14:useLocalDpi xmlns:a14="http://schemas.microsoft.com/office/drawing/2010/main" val="0"/>
              </a:ext>
            </a:extLst>
          </a:blip>
          <a:srcRect b="5228"/>
          <a:stretch/>
        </p:blipFill>
        <p:spPr bwMode="auto">
          <a:xfrm>
            <a:off x="4181550" y="3457255"/>
            <a:ext cx="4749800" cy="208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614908"/>
            <a:ext cx="9144000" cy="1073215"/>
          </a:xfrm>
        </p:spPr>
        <p:txBody>
          <a:bodyPr/>
          <a:lstStyle/>
          <a:p>
            <a:r>
              <a:rPr lang="en-US" dirty="0"/>
              <a:t>Newton</a:t>
            </a:r>
            <a:r>
              <a:rPr lang="fr-FR" dirty="0"/>
              <a:t>'</a:t>
            </a:r>
            <a:r>
              <a:rPr lang="en-US" dirty="0"/>
              <a:t>s Third Law of Motion</a:t>
            </a:r>
            <a:br>
              <a:rPr lang="en-US" dirty="0"/>
            </a:br>
            <a:r>
              <a:rPr lang="en-US" dirty="0"/>
              <a:t>CHECK YOUR ANSWER, Continued-6 </a:t>
            </a:r>
          </a:p>
        </p:txBody>
      </p:sp>
      <p:sp>
        <p:nvSpPr>
          <p:cNvPr id="414723" name="Rectangle 3"/>
          <p:cNvSpPr>
            <a:spLocks noGrp="1" noChangeArrowheads="1"/>
          </p:cNvSpPr>
          <p:nvPr>
            <p:ph type="body" idx="1"/>
          </p:nvPr>
        </p:nvSpPr>
        <p:spPr/>
        <p:txBody>
          <a:bodyPr/>
          <a:lstStyle/>
          <a:p>
            <a:pPr marL="0" indent="0">
              <a:spcAft>
                <a:spcPts val="4100"/>
              </a:spcAft>
              <a:buNone/>
            </a:pPr>
            <a:r>
              <a:rPr lang="en-US" dirty="0"/>
              <a:t>Consider the flight of a helicopter. When lift is greater than the helicopter</a:t>
            </a:r>
            <a:r>
              <a:rPr lang="fr-FR" dirty="0"/>
              <a:t>'</a:t>
            </a:r>
            <a:r>
              <a:rPr lang="en-US" dirty="0"/>
              <a:t>s weight, the helicopter</a:t>
            </a:r>
          </a:p>
          <a:p>
            <a:pPr marL="514350" indent="-514350">
              <a:buFont typeface="+mj-lt"/>
              <a:buAutoNum type="alphaUcPeriod" startAt="2"/>
            </a:pPr>
            <a:r>
              <a:rPr lang="en-US" b="1" dirty="0"/>
              <a:t>moves upward. </a:t>
            </a:r>
          </a:p>
        </p:txBody>
      </p:sp>
      <p:pic>
        <p:nvPicPr>
          <p:cNvPr id="7" name="Picture 4" descr="Cartoon representation of a helicopter."/>
          <p:cNvPicPr>
            <a:picLocks noChangeAspect="1"/>
          </p:cNvPicPr>
          <p:nvPr/>
        </p:nvPicPr>
        <p:blipFill rotWithShape="1">
          <a:blip r:embed="rId3">
            <a:extLst>
              <a:ext uri="{28A0092B-C50C-407E-A947-70E740481C1C}">
                <a14:useLocalDpi xmlns:a14="http://schemas.microsoft.com/office/drawing/2010/main" val="0"/>
              </a:ext>
            </a:extLst>
          </a:blip>
          <a:srcRect b="5228"/>
          <a:stretch/>
        </p:blipFill>
        <p:spPr bwMode="auto">
          <a:xfrm>
            <a:off x="4181550" y="3457255"/>
            <a:ext cx="4749800" cy="208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077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 </a:t>
            </a:r>
            <a:br>
              <a:rPr lang="en-US" dirty="0"/>
            </a:br>
            <a:r>
              <a:rPr lang="en-US" dirty="0"/>
              <a:t>CHECK YOUR NEIGHBOR, Continued-7</a:t>
            </a:r>
          </a:p>
        </p:txBody>
      </p:sp>
      <p:sp>
        <p:nvSpPr>
          <p:cNvPr id="418819" name="Rectangle 3"/>
          <p:cNvSpPr>
            <a:spLocks noGrp="1" noChangeArrowheads="1"/>
          </p:cNvSpPr>
          <p:nvPr>
            <p:ph type="body" idx="1"/>
          </p:nvPr>
        </p:nvSpPr>
        <p:spPr>
          <a:xfrm>
            <a:off x="365125" y="1957255"/>
            <a:ext cx="8229600" cy="3627620"/>
          </a:xfrm>
        </p:spPr>
        <p:txBody>
          <a:bodyPr/>
          <a:lstStyle/>
          <a:p>
            <a:pPr marL="0" indent="0">
              <a:spcAft>
                <a:spcPts val="4100"/>
              </a:spcAft>
              <a:buNone/>
            </a:pPr>
            <a:r>
              <a:rPr lang="en-US" dirty="0"/>
              <a:t>A bird flies by</a:t>
            </a:r>
          </a:p>
          <a:p>
            <a:pPr marL="514350" indent="-514350">
              <a:buFont typeface="+mj-lt"/>
              <a:buAutoNum type="alphaUcPeriod"/>
            </a:pPr>
            <a:r>
              <a:rPr lang="en-US" dirty="0"/>
              <a:t>flapping its wings.</a:t>
            </a:r>
          </a:p>
          <a:p>
            <a:pPr marL="514350" indent="-514350">
              <a:buFont typeface="+mj-lt"/>
              <a:buAutoNum type="alphaUcPeriod"/>
            </a:pPr>
            <a:r>
              <a:rPr lang="en-US" dirty="0"/>
              <a:t>pushing air down so that the air pushes it upward.</a:t>
            </a:r>
          </a:p>
          <a:p>
            <a:pPr marL="514350" indent="-514350">
              <a:buFont typeface="+mj-lt"/>
              <a:buAutoNum type="alphaUcPeriod"/>
            </a:pPr>
            <a:r>
              <a:rPr lang="en-US" dirty="0"/>
              <a:t>hovering in midair.</a:t>
            </a:r>
          </a:p>
          <a:p>
            <a:pPr marL="514350" indent="-514350">
              <a:buFont typeface="+mj-lt"/>
              <a:buAutoNum type="alphaUcPeriod"/>
            </a:pPr>
            <a:r>
              <a:rPr lang="en-US" dirty="0"/>
              <a:t>inhaling and exhaling air.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614908"/>
            <a:ext cx="9144000" cy="1087283"/>
          </a:xfrm>
        </p:spPr>
        <p:txBody>
          <a:bodyPr/>
          <a:lstStyle/>
          <a:p>
            <a:r>
              <a:rPr lang="en-US" dirty="0"/>
              <a:t>Newton</a:t>
            </a:r>
            <a:r>
              <a:rPr lang="fr-FR" dirty="0"/>
              <a:t>'</a:t>
            </a:r>
            <a:r>
              <a:rPr lang="en-US" dirty="0"/>
              <a:t>s Third Law of Motion </a:t>
            </a:r>
            <a:br>
              <a:rPr lang="en-US" dirty="0"/>
            </a:br>
            <a:r>
              <a:rPr lang="en-US" dirty="0"/>
              <a:t>CHECK YOUR ANSWER, Continued-7</a:t>
            </a:r>
          </a:p>
        </p:txBody>
      </p:sp>
      <p:sp>
        <p:nvSpPr>
          <p:cNvPr id="418819" name="Rectangle 3"/>
          <p:cNvSpPr>
            <a:spLocks noGrp="1" noChangeArrowheads="1"/>
          </p:cNvSpPr>
          <p:nvPr>
            <p:ph type="body" idx="1"/>
          </p:nvPr>
        </p:nvSpPr>
        <p:spPr/>
        <p:txBody>
          <a:bodyPr/>
          <a:lstStyle/>
          <a:p>
            <a:pPr marL="0" indent="0">
              <a:spcAft>
                <a:spcPts val="4100"/>
              </a:spcAft>
              <a:buNone/>
            </a:pPr>
            <a:r>
              <a:rPr lang="en-US" dirty="0"/>
              <a:t>A bird flies by</a:t>
            </a:r>
          </a:p>
          <a:p>
            <a:pPr marL="514350" indent="-514350">
              <a:buFont typeface="+mj-lt"/>
              <a:buAutoNum type="alphaUcPeriod" startAt="2"/>
            </a:pPr>
            <a:r>
              <a:rPr lang="en-US" b="1" dirty="0"/>
              <a:t>pushing air down so that the air pushes it upward.</a:t>
            </a:r>
          </a:p>
        </p:txBody>
      </p:sp>
    </p:spTree>
    <p:extLst>
      <p:ext uri="{BB962C8B-B14F-4D97-AF65-F5344CB8AC3E}">
        <p14:creationId xmlns:p14="http://schemas.microsoft.com/office/powerpoint/2010/main" val="3981453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 </a:t>
            </a:r>
            <a:br>
              <a:rPr lang="en-US" dirty="0"/>
            </a:br>
            <a:r>
              <a:rPr lang="en-US" dirty="0"/>
              <a:t>CHECK YOUR NEIGHBOR, Continued-8 </a:t>
            </a:r>
          </a:p>
        </p:txBody>
      </p:sp>
      <p:sp>
        <p:nvSpPr>
          <p:cNvPr id="424963" name="Rectangle 3"/>
          <p:cNvSpPr>
            <a:spLocks noGrp="1" noChangeArrowheads="1"/>
          </p:cNvSpPr>
          <p:nvPr>
            <p:ph type="body" idx="1"/>
          </p:nvPr>
        </p:nvSpPr>
        <p:spPr>
          <a:xfrm>
            <a:off x="396298" y="1957255"/>
            <a:ext cx="8229600" cy="2347460"/>
          </a:xfrm>
        </p:spPr>
        <p:txBody>
          <a:bodyPr/>
          <a:lstStyle/>
          <a:p>
            <a:pPr marL="0" indent="0">
              <a:spcAft>
                <a:spcPts val="2900"/>
              </a:spcAft>
              <a:buNone/>
            </a:pPr>
            <a:r>
              <a:rPr lang="en-US" sz="2400" b="1" dirty="0"/>
              <a:t>Slightly tilted wings of airplanes deflect</a:t>
            </a:r>
          </a:p>
          <a:p>
            <a:pPr marL="514350" indent="-514350">
              <a:buFont typeface="+mj-lt"/>
              <a:buAutoNum type="alphaUcPeriod"/>
            </a:pPr>
            <a:r>
              <a:rPr lang="en-US" sz="2400" b="1" dirty="0"/>
              <a:t>oncoming air downward to produce lift.</a:t>
            </a:r>
          </a:p>
          <a:p>
            <a:pPr marL="514350" indent="-514350">
              <a:buFont typeface="+mj-lt"/>
              <a:buAutoNum type="alphaUcPeriod"/>
            </a:pPr>
            <a:r>
              <a:rPr lang="en-US" sz="2400" b="1" dirty="0"/>
              <a:t>oncoming air upward to produce lift. </a:t>
            </a:r>
          </a:p>
          <a:p>
            <a:pPr marL="514350" indent="-514350">
              <a:buFont typeface="+mj-lt"/>
              <a:buAutoNum type="alphaUcPeriod"/>
            </a:pPr>
            <a:r>
              <a:rPr lang="en-US" sz="2400" b="1" dirty="0"/>
              <a:t>Both A and B.</a:t>
            </a:r>
          </a:p>
          <a:p>
            <a:pPr marL="514350" indent="-514350">
              <a:buFont typeface="+mj-lt"/>
              <a:buAutoNum type="alphaUcPeriod"/>
            </a:pPr>
            <a:r>
              <a:rPr lang="en-US" sz="2400" b="1" dirty="0"/>
              <a:t>Neither A nor B.</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a:t>
            </a:r>
            <a:r>
              <a:rPr lang="en-US" dirty="0" smtClean="0"/>
              <a:t>Motion</a:t>
            </a:r>
            <a:r>
              <a:rPr lang="en-US" dirty="0"/>
              <a:t/>
            </a:r>
            <a:br>
              <a:rPr lang="en-US" dirty="0"/>
            </a:br>
            <a:r>
              <a:rPr lang="en-US" dirty="0"/>
              <a:t>CHECK YOUR ANSWER, Continued-8</a:t>
            </a:r>
          </a:p>
        </p:txBody>
      </p:sp>
      <p:sp>
        <p:nvSpPr>
          <p:cNvPr id="424963" name="Rectangle 3"/>
          <p:cNvSpPr>
            <a:spLocks noGrp="1" noChangeArrowheads="1"/>
          </p:cNvSpPr>
          <p:nvPr>
            <p:ph idx="1"/>
          </p:nvPr>
        </p:nvSpPr>
        <p:spPr>
          <a:xfrm>
            <a:off x="365125" y="1957255"/>
            <a:ext cx="8229600" cy="1079859"/>
          </a:xfrm>
        </p:spPr>
        <p:txBody>
          <a:bodyPr/>
          <a:lstStyle/>
          <a:p>
            <a:pPr marL="0" indent="0">
              <a:spcAft>
                <a:spcPts val="2900"/>
              </a:spcAft>
              <a:buNone/>
            </a:pPr>
            <a:r>
              <a:rPr lang="en-US" sz="2000" dirty="0"/>
              <a:t>Slightly tilted wings of airplanes deflect</a:t>
            </a:r>
          </a:p>
          <a:p>
            <a:pPr marL="514350" indent="-514350">
              <a:spcAft>
                <a:spcPts val="2400"/>
              </a:spcAft>
              <a:buFont typeface="+mj-lt"/>
              <a:buAutoNum type="alphaUcPeriod"/>
            </a:pPr>
            <a:r>
              <a:rPr lang="en-US" sz="2000" b="1" dirty="0"/>
              <a:t>oncoming air downward to produce lift.</a:t>
            </a:r>
          </a:p>
        </p:txBody>
      </p:sp>
      <p:sp>
        <p:nvSpPr>
          <p:cNvPr id="2" name="Content Placeholder 1"/>
          <p:cNvSpPr>
            <a:spLocks noGrp="1"/>
          </p:cNvSpPr>
          <p:nvPr>
            <p:ph sz="quarter" idx="11"/>
          </p:nvPr>
        </p:nvSpPr>
        <p:spPr>
          <a:xfrm>
            <a:off x="374193" y="3400197"/>
            <a:ext cx="7943850" cy="1677989"/>
          </a:xfrm>
        </p:spPr>
        <p:txBody>
          <a:bodyPr/>
          <a:lstStyle/>
          <a:p>
            <a:r>
              <a:rPr lang="en-US" sz="2000" b="1" dirty="0"/>
              <a:t>Explanation:</a:t>
            </a:r>
          </a:p>
          <a:p>
            <a:r>
              <a:rPr lang="en-US" sz="2000" dirty="0"/>
              <a:t>When a wing diverts air downward, it exerts a downward force on the air. The air simultaneously exerts an upward force on the wing. The vertical component of this upward force is lift. (The horizontal component is drag.)</a:t>
            </a:r>
          </a:p>
        </p:txBody>
      </p:sp>
    </p:spTree>
    <p:extLst>
      <p:ext uri="{BB962C8B-B14F-4D97-AF65-F5344CB8AC3E}">
        <p14:creationId xmlns:p14="http://schemas.microsoft.com/office/powerpoint/2010/main" val="1450172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 </a:t>
            </a:r>
            <a:br>
              <a:rPr lang="en-US" dirty="0"/>
            </a:br>
            <a:r>
              <a:rPr lang="en-US" dirty="0"/>
              <a:t>CHECK YOUR NEIGHBOR, Continued-9 </a:t>
            </a:r>
          </a:p>
        </p:txBody>
      </p:sp>
      <p:sp>
        <p:nvSpPr>
          <p:cNvPr id="71683" name="Rectangle 3"/>
          <p:cNvSpPr>
            <a:spLocks noGrp="1" noChangeArrowheads="1"/>
          </p:cNvSpPr>
          <p:nvPr>
            <p:ph type="body" idx="1"/>
          </p:nvPr>
        </p:nvSpPr>
        <p:spPr/>
        <p:txBody>
          <a:bodyPr/>
          <a:lstStyle/>
          <a:p>
            <a:pPr marL="0" indent="0">
              <a:lnSpc>
                <a:spcPct val="95000"/>
              </a:lnSpc>
              <a:spcAft>
                <a:spcPts val="3300"/>
              </a:spcAft>
              <a:buNone/>
            </a:pPr>
            <a:r>
              <a:rPr lang="en-US" sz="2400" dirty="0"/>
              <a:t>Compared with a lightweight glider, a heavier glider would have to push air</a:t>
            </a:r>
          </a:p>
          <a:p>
            <a:pPr marL="457200" indent="-457200">
              <a:lnSpc>
                <a:spcPct val="95000"/>
              </a:lnSpc>
              <a:buFont typeface="+mj-lt"/>
              <a:buAutoNum type="alphaUcPeriod"/>
            </a:pPr>
            <a:r>
              <a:rPr lang="en-US" sz="2400" dirty="0"/>
              <a:t>downward with greater force.</a:t>
            </a:r>
          </a:p>
          <a:p>
            <a:pPr marL="457200" indent="-457200">
              <a:lnSpc>
                <a:spcPct val="95000"/>
              </a:lnSpc>
              <a:buFont typeface="+mj-lt"/>
              <a:buAutoNum type="alphaUcPeriod"/>
            </a:pPr>
            <a:r>
              <a:rPr lang="en-US" sz="2400" dirty="0"/>
              <a:t>downward with the same force. </a:t>
            </a:r>
          </a:p>
          <a:p>
            <a:pPr marL="457200" indent="-457200">
              <a:lnSpc>
                <a:spcPct val="95000"/>
              </a:lnSpc>
              <a:buFont typeface="+mj-lt"/>
              <a:buAutoNum type="alphaUcPeriod"/>
            </a:pPr>
            <a:r>
              <a:rPr lang="en-US" sz="2400" dirty="0"/>
              <a:t>downward with less force.</a:t>
            </a:r>
          </a:p>
          <a:p>
            <a:pPr marL="457200" indent="-457200">
              <a:lnSpc>
                <a:spcPct val="95000"/>
              </a:lnSpc>
              <a:buFont typeface="+mj-lt"/>
              <a:buAutoNum type="alphaUcPeriod"/>
            </a:pPr>
            <a:r>
              <a:rPr lang="en-US" sz="2400" dirty="0"/>
              <a:t>None of the above.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a:t>
            </a:r>
            <a:r>
              <a:rPr lang="en-US" dirty="0" smtClean="0"/>
              <a:t>Motion </a:t>
            </a:r>
            <a:r>
              <a:rPr lang="en-US" dirty="0"/>
              <a:t/>
            </a:r>
            <a:br>
              <a:rPr lang="en-US" dirty="0"/>
            </a:br>
            <a:r>
              <a:rPr lang="en-US" dirty="0"/>
              <a:t>CHECK YOUR ANSWER, Continued-9</a:t>
            </a:r>
          </a:p>
        </p:txBody>
      </p:sp>
      <p:sp>
        <p:nvSpPr>
          <p:cNvPr id="71683" name="Rectangle 3"/>
          <p:cNvSpPr>
            <a:spLocks noGrp="1" noChangeArrowheads="1"/>
          </p:cNvSpPr>
          <p:nvPr>
            <p:ph idx="1"/>
          </p:nvPr>
        </p:nvSpPr>
        <p:spPr/>
        <p:txBody>
          <a:bodyPr/>
          <a:lstStyle/>
          <a:p>
            <a:pPr marL="0" indent="0">
              <a:lnSpc>
                <a:spcPct val="95000"/>
              </a:lnSpc>
              <a:spcAft>
                <a:spcPts val="3300"/>
              </a:spcAft>
              <a:buNone/>
            </a:pPr>
            <a:r>
              <a:rPr lang="en-US" sz="2400" dirty="0"/>
              <a:t>Compared with a lightweight glider, a heavier glider would have to push air</a:t>
            </a:r>
          </a:p>
          <a:p>
            <a:pPr marL="457200" indent="-457200">
              <a:lnSpc>
                <a:spcPct val="95000"/>
              </a:lnSpc>
              <a:spcAft>
                <a:spcPts val="2400"/>
              </a:spcAft>
              <a:buFont typeface="+mj-lt"/>
              <a:buAutoNum type="alphaUcPeriod"/>
            </a:pPr>
            <a:r>
              <a:rPr lang="en-US" sz="2400" b="1" dirty="0"/>
              <a:t>downward with greater force.</a:t>
            </a:r>
          </a:p>
        </p:txBody>
      </p:sp>
      <p:sp>
        <p:nvSpPr>
          <p:cNvPr id="2" name="Content Placeholder 1"/>
          <p:cNvSpPr>
            <a:spLocks noGrp="1"/>
          </p:cNvSpPr>
          <p:nvPr>
            <p:ph sz="quarter" idx="11"/>
          </p:nvPr>
        </p:nvSpPr>
        <p:spPr>
          <a:xfrm>
            <a:off x="374195" y="3775747"/>
            <a:ext cx="7943850" cy="1582737"/>
          </a:xfrm>
        </p:spPr>
        <p:txBody>
          <a:bodyPr/>
          <a:lstStyle/>
          <a:p>
            <a:pPr>
              <a:lnSpc>
                <a:spcPct val="95000"/>
              </a:lnSpc>
              <a:spcBef>
                <a:spcPts val="672"/>
              </a:spcBef>
            </a:pPr>
            <a:r>
              <a:rPr lang="en-US" b="1" dirty="0"/>
              <a:t>Explanation:</a:t>
            </a:r>
          </a:p>
          <a:p>
            <a:pPr>
              <a:lnSpc>
                <a:spcPct val="95000"/>
              </a:lnSpc>
            </a:pPr>
            <a:r>
              <a:rPr lang="en-US" dirty="0"/>
              <a:t>The force on the air deflected downward must equal the weight of the glider.</a:t>
            </a:r>
          </a:p>
        </p:txBody>
      </p:sp>
    </p:spTree>
    <p:extLst>
      <p:ext uri="{BB962C8B-B14F-4D97-AF65-F5344CB8AC3E}">
        <p14:creationId xmlns:p14="http://schemas.microsoft.com/office/powerpoint/2010/main" val="2310004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Vectors</a:t>
            </a:r>
            <a:r>
              <a:rPr lang="en-US" sz="800" dirty="0" smtClean="0"/>
              <a:t>4A  </a:t>
            </a:r>
            <a:endParaRPr lang="en-US" dirty="0"/>
          </a:p>
        </p:txBody>
      </p:sp>
      <p:sp>
        <p:nvSpPr>
          <p:cNvPr id="73731" name="Rectangle 3"/>
          <p:cNvSpPr>
            <a:spLocks noGrp="1" noChangeArrowheads="1"/>
          </p:cNvSpPr>
          <p:nvPr>
            <p:ph type="body" idx="1"/>
          </p:nvPr>
        </p:nvSpPr>
        <p:spPr>
          <a:xfrm>
            <a:off x="365125" y="1957255"/>
            <a:ext cx="8229600" cy="1963582"/>
          </a:xfrm>
        </p:spPr>
        <p:txBody>
          <a:bodyPr/>
          <a:lstStyle/>
          <a:p>
            <a:r>
              <a:rPr lang="en-US" dirty="0"/>
              <a:t>Vector components</a:t>
            </a:r>
          </a:p>
          <a:p>
            <a:pPr lvl="1"/>
            <a:r>
              <a:rPr lang="en-US" dirty="0"/>
              <a:t>Vertical and horizontal components of a vector are perpendicular to each other.</a:t>
            </a:r>
          </a:p>
          <a:p>
            <a:pPr lvl="1"/>
            <a:r>
              <a:rPr lang="en-US" dirty="0"/>
              <a:t>Determined by resolution.</a:t>
            </a:r>
          </a:p>
        </p:txBody>
      </p:sp>
      <p:pic>
        <p:nvPicPr>
          <p:cNvPr id="2" name="Picture 1" descr="Cartoon representation of a girl throwing stone. The vertical and horizontal components of stone's velocity are perpendicular to each other, they represent two sides of rectangle and velocity of stone is diagonal to the rectangle."/>
          <p:cNvPicPr>
            <a:picLocks noChangeAspect="1"/>
          </p:cNvPicPr>
          <p:nvPr/>
        </p:nvPicPr>
        <p:blipFill rotWithShape="1">
          <a:blip r:embed="rId3">
            <a:extLst>
              <a:ext uri="{28A0092B-C50C-407E-A947-70E740481C1C}">
                <a14:useLocalDpi xmlns:a14="http://schemas.microsoft.com/office/drawing/2010/main" val="0"/>
              </a:ext>
            </a:extLst>
          </a:blip>
          <a:srcRect b="3088"/>
          <a:stretch/>
        </p:blipFill>
        <p:spPr>
          <a:xfrm>
            <a:off x="2621852" y="4048133"/>
            <a:ext cx="3900296" cy="267080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Newton</a:t>
            </a:r>
            <a:r>
              <a:rPr lang="fr-FR" dirty="0"/>
              <a:t>'</a:t>
            </a:r>
            <a:r>
              <a:rPr lang="en-US" dirty="0"/>
              <a:t>s Third Law of Motion</a:t>
            </a:r>
          </a:p>
        </p:txBody>
      </p:sp>
      <p:sp>
        <p:nvSpPr>
          <p:cNvPr id="10243" name="Rectangle 3"/>
          <p:cNvSpPr>
            <a:spLocks noGrp="1" noChangeArrowheads="1"/>
          </p:cNvSpPr>
          <p:nvPr>
            <p:ph type="body" idx="1"/>
          </p:nvPr>
        </p:nvSpPr>
        <p:spPr>
          <a:xfrm>
            <a:off x="365124" y="1957254"/>
            <a:ext cx="4724995" cy="4653915"/>
          </a:xfrm>
        </p:spPr>
        <p:txBody>
          <a:bodyPr/>
          <a:lstStyle/>
          <a:p>
            <a:r>
              <a:rPr lang="en-US" i="1" dirty="0"/>
              <a:t>Whenever one object exerts a force on a second object, the second object exerts an equal and opposite force on the first.</a:t>
            </a:r>
          </a:p>
        </p:txBody>
      </p:sp>
      <p:pic>
        <p:nvPicPr>
          <p:cNvPr id="7" name="Picture 6" descr="Cartoon representation of a hammer hitting a nail. Both the objects exert equal and opposite force."/>
          <p:cNvPicPr>
            <a:picLocks noChangeAspect="1"/>
          </p:cNvPicPr>
          <p:nvPr/>
        </p:nvPicPr>
        <p:blipFill rotWithShape="1">
          <a:blip r:embed="rId3">
            <a:extLst>
              <a:ext uri="{28A0092B-C50C-407E-A947-70E740481C1C}">
                <a14:useLocalDpi xmlns:a14="http://schemas.microsoft.com/office/drawing/2010/main" val="0"/>
              </a:ext>
            </a:extLst>
          </a:blip>
          <a:srcRect b="2676"/>
          <a:stretch/>
        </p:blipFill>
        <p:spPr>
          <a:xfrm>
            <a:off x="5172300" y="1732617"/>
            <a:ext cx="3795852" cy="403953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a:t>Vectors, Continued</a:t>
            </a:r>
          </a:p>
        </p:txBody>
      </p:sp>
      <p:sp>
        <p:nvSpPr>
          <p:cNvPr id="75779" name="Rectangle 3"/>
          <p:cNvSpPr>
            <a:spLocks noGrp="1" noChangeArrowheads="1"/>
          </p:cNvSpPr>
          <p:nvPr>
            <p:ph type="body" idx="1"/>
          </p:nvPr>
        </p:nvSpPr>
        <p:spPr>
          <a:xfrm>
            <a:off x="365125" y="1957255"/>
            <a:ext cx="8229600" cy="1955370"/>
          </a:xfrm>
        </p:spPr>
        <p:txBody>
          <a:bodyPr/>
          <a:lstStyle/>
          <a:p>
            <a:r>
              <a:rPr lang="en-US" dirty="0"/>
              <a:t>Nellie Newton pulls on the sled as shown.</a:t>
            </a:r>
          </a:p>
          <a:p>
            <a:pPr lvl="1"/>
            <a:r>
              <a:rPr lang="en-US" dirty="0"/>
              <a:t>Which component of her force </a:t>
            </a:r>
            <a:r>
              <a:rPr lang="en-US" i="1" dirty="0"/>
              <a:t>F</a:t>
            </a:r>
            <a:r>
              <a:rPr lang="en-US" dirty="0"/>
              <a:t> is greater? </a:t>
            </a:r>
          </a:p>
          <a:p>
            <a:pPr lvl="1"/>
            <a:r>
              <a:rPr lang="en-US" dirty="0"/>
              <a:t>What two other forces (not shown) act on the sled?</a:t>
            </a:r>
          </a:p>
        </p:txBody>
      </p:sp>
      <p:pic>
        <p:nvPicPr>
          <p:cNvPr id="2" name="Picture 1" descr="Cartoon illustration of Nellie Newton pulling a sled with a dog sitting on it. The force F that Nellie exerts on the sled has a horizontal component F SUBSCRIPT x and a vertical component F SUBSCRIPT y. Vertical component F SUBSCRIPT y is shorter than horizontal component vector F SUBSCRIPT x. F SUBSCRIPT y and F SUBSCRIPT x are two sides of a rectangle  Force F is diagonal to the rectangle."/>
          <p:cNvPicPr>
            <a:picLocks noChangeAspect="1"/>
          </p:cNvPicPr>
          <p:nvPr/>
        </p:nvPicPr>
        <p:blipFill rotWithShape="1">
          <a:blip r:embed="rId3">
            <a:extLst>
              <a:ext uri="{28A0092B-C50C-407E-A947-70E740481C1C}">
                <a14:useLocalDpi xmlns:a14="http://schemas.microsoft.com/office/drawing/2010/main" val="0"/>
              </a:ext>
            </a:extLst>
          </a:blip>
          <a:srcRect b="4647"/>
          <a:stretch/>
        </p:blipFill>
        <p:spPr>
          <a:xfrm>
            <a:off x="1712070" y="3912624"/>
            <a:ext cx="5769784" cy="256562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Vectors, Continued-1</a:t>
            </a:r>
          </a:p>
        </p:txBody>
      </p:sp>
      <p:sp>
        <p:nvSpPr>
          <p:cNvPr id="11" name="Content Placeholder 10"/>
          <p:cNvSpPr>
            <a:spLocks noGrp="1"/>
          </p:cNvSpPr>
          <p:nvPr>
            <p:ph idx="1"/>
          </p:nvPr>
        </p:nvSpPr>
        <p:spPr/>
        <p:txBody>
          <a:bodyPr/>
          <a:lstStyle/>
          <a:p>
            <a:r>
              <a:rPr lang="en-US" dirty="0"/>
              <a:t>Nellie Newton pulls on the sled as shown.</a:t>
            </a:r>
          </a:p>
          <a:p>
            <a:pPr lvl="1"/>
            <a:r>
              <a:rPr lang="en-US" dirty="0"/>
              <a:t>Which component of her force </a:t>
            </a:r>
            <a:r>
              <a:rPr lang="en-US" i="1" dirty="0"/>
              <a:t>F</a:t>
            </a:r>
            <a:r>
              <a:rPr lang="en-US" dirty="0"/>
              <a:t> is greater?</a:t>
            </a:r>
          </a:p>
          <a:p>
            <a:pPr lvl="2"/>
            <a:r>
              <a:rPr lang="en-US" b="1" dirty="0"/>
              <a:t>The horizontal component</a:t>
            </a:r>
            <a:endParaRPr lang="en-US" dirty="0"/>
          </a:p>
        </p:txBody>
      </p:sp>
      <p:pic>
        <p:nvPicPr>
          <p:cNvPr id="13" name="Picture 12" descr="F subscript x"/>
          <p:cNvPicPr>
            <a:picLocks noChangeAspect="1"/>
          </p:cNvPicPr>
          <p:nvPr/>
        </p:nvPicPr>
        <p:blipFill>
          <a:blip r:embed="rId3"/>
          <a:stretch>
            <a:fillRect/>
          </a:stretch>
        </p:blipFill>
        <p:spPr>
          <a:xfrm>
            <a:off x="5457826" y="3029520"/>
            <a:ext cx="361950" cy="400050"/>
          </a:xfrm>
          <a:prstGeom prst="rect">
            <a:avLst/>
          </a:prstGeom>
        </p:spPr>
      </p:pic>
      <p:sp>
        <p:nvSpPr>
          <p:cNvPr id="77827" name="Rectangle 3"/>
          <p:cNvSpPr>
            <a:spLocks noGrp="1" noChangeArrowheads="1"/>
          </p:cNvSpPr>
          <p:nvPr>
            <p:ph type="body" sz="quarter" idx="11"/>
          </p:nvPr>
        </p:nvSpPr>
        <p:spPr>
          <a:xfrm>
            <a:off x="5783028" y="2975364"/>
            <a:ext cx="1921741" cy="391291"/>
          </a:xfrm>
        </p:spPr>
        <p:txBody>
          <a:bodyPr/>
          <a:lstStyle/>
          <a:p>
            <a:pPr marL="0" indent="0">
              <a:buNone/>
            </a:pPr>
            <a:r>
              <a:rPr lang="en-US" sz="2400" b="1" dirty="0"/>
              <a:t>is greater.</a:t>
            </a:r>
          </a:p>
        </p:txBody>
      </p:sp>
      <p:sp>
        <p:nvSpPr>
          <p:cNvPr id="12" name="Content Placeholder 11"/>
          <p:cNvSpPr>
            <a:spLocks noGrp="1"/>
          </p:cNvSpPr>
          <p:nvPr>
            <p:ph idx="12"/>
          </p:nvPr>
        </p:nvSpPr>
        <p:spPr>
          <a:xfrm>
            <a:off x="360764" y="3437786"/>
            <a:ext cx="8229600" cy="1423450"/>
          </a:xfrm>
        </p:spPr>
        <p:txBody>
          <a:bodyPr/>
          <a:lstStyle/>
          <a:p>
            <a:pPr lvl="1"/>
            <a:r>
              <a:rPr lang="en-US" dirty="0"/>
              <a:t>What two other forces (not shown) act on the sled?</a:t>
            </a:r>
          </a:p>
          <a:p>
            <a:pPr lvl="2"/>
            <a:r>
              <a:rPr lang="en-US" b="1" dirty="0"/>
              <a:t>Weight </a:t>
            </a:r>
            <a:r>
              <a:rPr lang="en-US" b="1" i="1" dirty="0"/>
              <a:t>mg</a:t>
            </a:r>
            <a:r>
              <a:rPr lang="en-US" b="1" dirty="0"/>
              <a:t> and normal </a:t>
            </a:r>
            <a:r>
              <a:rPr lang="en-US" b="1" i="1" dirty="0"/>
              <a:t>N</a:t>
            </a:r>
            <a:r>
              <a:rPr lang="en-US" b="1" dirty="0"/>
              <a:t> also act on the sled.</a:t>
            </a:r>
          </a:p>
        </p:txBody>
      </p:sp>
      <p:pic>
        <p:nvPicPr>
          <p:cNvPr id="9" name="Picture 8" descr="Cartoon illustration of Nellie Newton pulling a sled with a dog sitting on it. The force F that Nellie exerts on the sled has a horizontal component F SUBSCRIPT x and a vertical component F SUBSCRIPT y. Vertical component F SUBSCRIPT y is shorter than horizontal component vector F SUBSCRIPT x. F SUBSCRIPT y and F SUBSCRIPT x are two sides of a rectangle  Force F is diagonal to the rectangle."/>
          <p:cNvPicPr>
            <a:picLocks noChangeAspect="1"/>
          </p:cNvPicPr>
          <p:nvPr/>
        </p:nvPicPr>
        <p:blipFill rotWithShape="1">
          <a:blip r:embed="rId4">
            <a:extLst>
              <a:ext uri="{28A0092B-C50C-407E-A947-70E740481C1C}">
                <a14:useLocalDpi xmlns:a14="http://schemas.microsoft.com/office/drawing/2010/main" val="0"/>
              </a:ext>
            </a:extLst>
          </a:blip>
          <a:srcRect b="4647"/>
          <a:stretch/>
        </p:blipFill>
        <p:spPr>
          <a:xfrm>
            <a:off x="2622879" y="4861236"/>
            <a:ext cx="4204150" cy="1869444"/>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Vectors, Continued-1</a:t>
            </a:r>
          </a:p>
        </p:txBody>
      </p:sp>
      <p:sp>
        <p:nvSpPr>
          <p:cNvPr id="11" name="Content Placeholder 10"/>
          <p:cNvSpPr>
            <a:spLocks noGrp="1"/>
          </p:cNvSpPr>
          <p:nvPr>
            <p:ph idx="1"/>
          </p:nvPr>
        </p:nvSpPr>
        <p:spPr/>
        <p:txBody>
          <a:bodyPr/>
          <a:lstStyle/>
          <a:p>
            <a:pPr marL="0" indent="0">
              <a:buNone/>
            </a:pPr>
            <a:r>
              <a:rPr lang="en-US" sz="3600" b="1" dirty="0"/>
              <a:t>Nellie Newton pulls on the sled </a:t>
            </a:r>
            <a:r>
              <a:rPr lang="en-US" sz="3600" b="1" dirty="0" smtClean="0"/>
              <a:t>with 20 N at an angle of 30º with the horizontal, find the acceleration of the dog/sled if its mass is 10 kg.</a:t>
            </a:r>
            <a:endParaRPr lang="en-US" sz="3600" b="1" dirty="0"/>
          </a:p>
        </p:txBody>
      </p:sp>
      <p:pic>
        <p:nvPicPr>
          <p:cNvPr id="9" name="Picture 8" descr="Cartoon illustration of Nellie Newton pulling a sled with a dog sitting on it. The force F that Nellie exerts on the sled has a horizontal component F SUBSCRIPT x and a vertical component F SUBSCRIPT y. Vertical component F SUBSCRIPT y is shorter than horizontal component vector F SUBSCRIPT x. F SUBSCRIPT y and F SUBSCRIPT x are two sides of a rectangle  Force F is diagonal to the rectangle."/>
          <p:cNvPicPr>
            <a:picLocks noChangeAspect="1"/>
          </p:cNvPicPr>
          <p:nvPr/>
        </p:nvPicPr>
        <p:blipFill rotWithShape="1">
          <a:blip r:embed="rId3">
            <a:extLst>
              <a:ext uri="{28A0092B-C50C-407E-A947-70E740481C1C}">
                <a14:useLocalDpi xmlns:a14="http://schemas.microsoft.com/office/drawing/2010/main" val="0"/>
              </a:ext>
            </a:extLst>
          </a:blip>
          <a:srcRect b="4647"/>
          <a:stretch/>
        </p:blipFill>
        <p:spPr>
          <a:xfrm>
            <a:off x="1672936" y="4240148"/>
            <a:ext cx="5600902" cy="2490532"/>
          </a:xfrm>
          <a:prstGeom prst="rect">
            <a:avLst/>
          </a:prstGeom>
        </p:spPr>
      </p:pic>
    </p:spTree>
    <p:extLst>
      <p:ext uri="{BB962C8B-B14F-4D97-AF65-F5344CB8AC3E}">
        <p14:creationId xmlns:p14="http://schemas.microsoft.com/office/powerpoint/2010/main" val="2060422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Vectors, Continued-1</a:t>
            </a:r>
          </a:p>
        </p:txBody>
      </p:sp>
      <p:sp>
        <p:nvSpPr>
          <p:cNvPr id="11" name="Content Placeholder 10"/>
          <p:cNvSpPr>
            <a:spLocks noGrp="1"/>
          </p:cNvSpPr>
          <p:nvPr>
            <p:ph idx="1"/>
          </p:nvPr>
        </p:nvSpPr>
        <p:spPr>
          <a:xfrm>
            <a:off x="365125" y="1444336"/>
            <a:ext cx="8229600" cy="5133109"/>
          </a:xfrm>
        </p:spPr>
        <p:txBody>
          <a:bodyPr/>
          <a:lstStyle/>
          <a:p>
            <a:pPr marL="0" indent="0">
              <a:buNone/>
            </a:pPr>
            <a:r>
              <a:rPr lang="en-US" sz="3600" b="1" dirty="0" smtClean="0"/>
              <a:t>G: F = 20 N  </a:t>
            </a:r>
            <a:r>
              <a:rPr lang="el-GR" sz="3600" b="1" dirty="0" smtClean="0"/>
              <a:t>θ</a:t>
            </a:r>
            <a:r>
              <a:rPr lang="en-US" sz="3600" b="1" dirty="0" smtClean="0"/>
              <a:t> = 30º  m = 10 kg</a:t>
            </a:r>
          </a:p>
          <a:p>
            <a:pPr marL="0" indent="0">
              <a:buNone/>
            </a:pPr>
            <a:r>
              <a:rPr lang="en-US" sz="3600" b="1" dirty="0" smtClean="0"/>
              <a:t>F: a = ??	E: F = ma   SOHCAHTA</a:t>
            </a:r>
          </a:p>
          <a:p>
            <a:pPr marL="0" indent="0">
              <a:buNone/>
            </a:pPr>
            <a:r>
              <a:rPr lang="en-US" sz="3600" b="1" dirty="0" smtClean="0"/>
              <a:t>S&amp;S: </a:t>
            </a:r>
            <a:r>
              <a:rPr lang="en-US" sz="3600" b="1" dirty="0" smtClean="0"/>
              <a:t>F = </a:t>
            </a:r>
            <a:endParaRPr lang="en-US" sz="3600" b="1" dirty="0"/>
          </a:p>
        </p:txBody>
      </p:sp>
      <p:pic>
        <p:nvPicPr>
          <p:cNvPr id="9" name="Picture 8" descr="Cartoon illustration of Nellie Newton pulling a sled with a dog sitting on it. The force F that Nellie exerts on the sled has a horizontal component F SUBSCRIPT x and a vertical component F SUBSCRIPT y. Vertical component F SUBSCRIPT y is shorter than horizontal component vector F SUBSCRIPT x. F SUBSCRIPT y and F SUBSCRIPT x are two sides of a rectangle  Force F is diagonal to the rectangle."/>
          <p:cNvPicPr>
            <a:picLocks noChangeAspect="1"/>
          </p:cNvPicPr>
          <p:nvPr/>
        </p:nvPicPr>
        <p:blipFill rotWithShape="1">
          <a:blip r:embed="rId3">
            <a:extLst>
              <a:ext uri="{28A0092B-C50C-407E-A947-70E740481C1C}">
                <a14:useLocalDpi xmlns:a14="http://schemas.microsoft.com/office/drawing/2010/main" val="0"/>
              </a:ext>
            </a:extLst>
          </a:blip>
          <a:srcRect b="4647"/>
          <a:stretch/>
        </p:blipFill>
        <p:spPr>
          <a:xfrm>
            <a:off x="4052453" y="4672151"/>
            <a:ext cx="4676111" cy="2079309"/>
          </a:xfrm>
          <a:prstGeom prst="rect">
            <a:avLst/>
          </a:prstGeom>
        </p:spPr>
      </p:pic>
    </p:spTree>
    <p:extLst>
      <p:ext uri="{BB962C8B-B14F-4D97-AF65-F5344CB8AC3E}">
        <p14:creationId xmlns:p14="http://schemas.microsoft.com/office/powerpoint/2010/main" val="1784370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t>Vectors, </a:t>
            </a:r>
            <a:r>
              <a:rPr lang="en-US" dirty="0" smtClean="0"/>
              <a:t>Continued-2</a:t>
            </a:r>
            <a:r>
              <a:rPr lang="en-US" sz="800" dirty="0" smtClean="0"/>
              <a:t>1A</a:t>
            </a:r>
            <a:endParaRPr lang="en-US" sz="800" dirty="0"/>
          </a:p>
        </p:txBody>
      </p:sp>
      <p:sp>
        <p:nvSpPr>
          <p:cNvPr id="79875" name="Rectangle 3"/>
          <p:cNvSpPr>
            <a:spLocks noGrp="1" noChangeArrowheads="1"/>
          </p:cNvSpPr>
          <p:nvPr>
            <p:ph type="body" idx="1"/>
          </p:nvPr>
        </p:nvSpPr>
        <p:spPr>
          <a:xfrm>
            <a:off x="302779" y="1177937"/>
            <a:ext cx="8344958" cy="3196238"/>
          </a:xfrm>
        </p:spPr>
        <p:txBody>
          <a:bodyPr/>
          <a:lstStyle/>
          <a:p>
            <a:r>
              <a:rPr lang="en-US" sz="2400" b="1" dirty="0"/>
              <a:t>Two forces act on the block of ice</a:t>
            </a:r>
            <a:r>
              <a:rPr lang="en-US" sz="2400" b="1" dirty="0" smtClean="0"/>
              <a:t>.</a:t>
            </a:r>
          </a:p>
          <a:p>
            <a:pPr marL="0" indent="0">
              <a:buNone/>
            </a:pPr>
            <a:endParaRPr lang="en-US" sz="2400" b="1" dirty="0"/>
          </a:p>
          <a:p>
            <a:pPr marL="914400" lvl="1" indent="-457200">
              <a:spcAft>
                <a:spcPts val="2900"/>
              </a:spcAft>
              <a:buFont typeface="+mj-lt"/>
              <a:buAutoNum type="arabicPeriod"/>
            </a:pPr>
            <a:r>
              <a:rPr lang="en-US" sz="2400" b="1" dirty="0"/>
              <a:t>As the ramp is raised, which force remains constant?</a:t>
            </a:r>
            <a:endParaRPr lang="en-US" sz="2400" b="1" i="1" dirty="0"/>
          </a:p>
          <a:p>
            <a:pPr marL="914400" lvl="1" indent="-457200">
              <a:spcAft>
                <a:spcPts val="2900"/>
              </a:spcAft>
              <a:buFont typeface="+mj-lt"/>
              <a:buAutoNum type="arabicPeriod"/>
            </a:pPr>
            <a:r>
              <a:rPr lang="en-US" sz="2400" b="1" dirty="0"/>
              <a:t>As the ramp is raised, how does the magnitude of </a:t>
            </a:r>
            <a:r>
              <a:rPr lang="en-US" sz="2400" b="1" i="1" dirty="0"/>
              <a:t>N</a:t>
            </a:r>
            <a:r>
              <a:rPr lang="en-US" sz="2400" b="1" dirty="0"/>
              <a:t> change?</a:t>
            </a:r>
          </a:p>
          <a:p>
            <a:pPr marL="914400" lvl="1" indent="-457200">
              <a:spcAft>
                <a:spcPts val="2900"/>
              </a:spcAft>
              <a:buFont typeface="+mj-lt"/>
              <a:buAutoNum type="arabicPeriod"/>
            </a:pPr>
            <a:r>
              <a:rPr lang="en-US" sz="2400" b="1" dirty="0"/>
              <a:t>When the ramp is raised 90 degrees (vertical) what is the net force on the block? </a:t>
            </a:r>
          </a:p>
        </p:txBody>
      </p:sp>
      <p:pic>
        <p:nvPicPr>
          <p:cNvPr id="2" name="Picture 1" descr="Cartoon representation of 4 blocks of ice with N (reaction) acting upwards and mg (action) acting downwards. The first block of ice is horizontal. When the ramp is steeped, N  (reaction) diminishes  and when the ramp is vertical, N is 0."/>
          <p:cNvPicPr>
            <a:picLocks noChangeAspect="1"/>
          </p:cNvPicPr>
          <p:nvPr/>
        </p:nvPicPr>
        <p:blipFill rotWithShape="1">
          <a:blip r:embed="rId3">
            <a:extLst>
              <a:ext uri="{28A0092B-C50C-407E-A947-70E740481C1C}">
                <a14:useLocalDpi xmlns:a14="http://schemas.microsoft.com/office/drawing/2010/main" val="0"/>
              </a:ext>
            </a:extLst>
          </a:blip>
          <a:srcRect b="5803"/>
          <a:stretch/>
        </p:blipFill>
        <p:spPr>
          <a:xfrm>
            <a:off x="2380411" y="5153492"/>
            <a:ext cx="4649706" cy="1673114"/>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a:t>Vectors, </a:t>
            </a:r>
            <a:r>
              <a:rPr lang="en-US" dirty="0" smtClean="0"/>
              <a:t>Continued-3</a:t>
            </a:r>
            <a:r>
              <a:rPr lang="en-US" sz="800" dirty="0" smtClean="0"/>
              <a:t>2A  1B </a:t>
            </a:r>
            <a:endParaRPr lang="en-US" dirty="0"/>
          </a:p>
        </p:txBody>
      </p:sp>
      <p:sp>
        <p:nvSpPr>
          <p:cNvPr id="79875" name="Rectangle 3"/>
          <p:cNvSpPr>
            <a:spLocks noGrp="1" noChangeArrowheads="1"/>
          </p:cNvSpPr>
          <p:nvPr>
            <p:ph type="body" idx="1"/>
          </p:nvPr>
        </p:nvSpPr>
        <p:spPr>
          <a:xfrm>
            <a:off x="365125" y="1375364"/>
            <a:ext cx="8387292" cy="3196238"/>
          </a:xfrm>
        </p:spPr>
        <p:txBody>
          <a:bodyPr/>
          <a:lstStyle/>
          <a:p>
            <a:r>
              <a:rPr lang="en-US" sz="2400" dirty="0"/>
              <a:t>Two forces act on the block of ice</a:t>
            </a:r>
            <a:r>
              <a:rPr lang="en-US" sz="2400" dirty="0" smtClean="0"/>
              <a:t>.</a:t>
            </a:r>
          </a:p>
          <a:p>
            <a:endParaRPr lang="en-US" sz="2400" dirty="0"/>
          </a:p>
          <a:p>
            <a:pPr marL="914400" lvl="1" indent="-457200">
              <a:buFont typeface="+mj-lt"/>
              <a:buAutoNum type="arabicPeriod"/>
            </a:pPr>
            <a:r>
              <a:rPr lang="en-US" sz="2400" dirty="0"/>
              <a:t>As the ramp is raised, which force remains constant? </a:t>
            </a:r>
            <a:r>
              <a:rPr lang="en-US" sz="2400" b="1" i="1" dirty="0"/>
              <a:t>mg</a:t>
            </a:r>
          </a:p>
          <a:p>
            <a:pPr marL="914400" lvl="1" indent="-457200">
              <a:buFont typeface="+mj-lt"/>
              <a:buAutoNum type="arabicPeriod"/>
            </a:pPr>
            <a:r>
              <a:rPr lang="en-US" sz="2400" dirty="0"/>
              <a:t>As the ramp is raised, how does the magnitude of </a:t>
            </a:r>
            <a:r>
              <a:rPr lang="en-US" sz="2400" i="1" dirty="0"/>
              <a:t>N</a:t>
            </a:r>
            <a:r>
              <a:rPr lang="en-US" sz="2400" dirty="0"/>
              <a:t> change? </a:t>
            </a:r>
            <a:r>
              <a:rPr lang="en-US" sz="2400" b="1" i="1" dirty="0"/>
              <a:t>N</a:t>
            </a:r>
            <a:r>
              <a:rPr lang="en-US" sz="2400" b="1" dirty="0"/>
              <a:t> decreases with increased angle of the ramp.</a:t>
            </a:r>
          </a:p>
          <a:p>
            <a:pPr marL="914400" lvl="1" indent="-457200">
              <a:buFont typeface="+mj-lt"/>
              <a:buAutoNum type="arabicPeriod"/>
            </a:pPr>
            <a:r>
              <a:rPr lang="en-US" sz="2400" dirty="0"/>
              <a:t>When the ramp is raised 90 degrees (vertical) what is the net force on the block? </a:t>
            </a:r>
            <a:r>
              <a:rPr lang="en-US" sz="2400" b="1" dirty="0"/>
              <a:t>The net force is </a:t>
            </a:r>
            <a:r>
              <a:rPr lang="en-US" sz="2400" b="1" i="1" dirty="0"/>
              <a:t>mg</a:t>
            </a:r>
            <a:r>
              <a:rPr lang="en-US" sz="2400" b="1" dirty="0"/>
              <a:t>!</a:t>
            </a:r>
            <a:endParaRPr lang="en-US" sz="2400" dirty="0"/>
          </a:p>
        </p:txBody>
      </p:sp>
      <p:pic>
        <p:nvPicPr>
          <p:cNvPr id="2" name="Picture 1" descr="Cartoon representation of 4 blocks of ice with N (reaction) acting upwards and mg (action) acting downwards. The first block of ice is horizontal. When the ramp is steeped, N  (reaction) diminishes  and when the ramp is vertical, N is 0."/>
          <p:cNvPicPr>
            <a:picLocks noChangeAspect="1"/>
          </p:cNvPicPr>
          <p:nvPr/>
        </p:nvPicPr>
        <p:blipFill rotWithShape="1">
          <a:blip r:embed="rId3">
            <a:extLst>
              <a:ext uri="{28A0092B-C50C-407E-A947-70E740481C1C}">
                <a14:useLocalDpi xmlns:a14="http://schemas.microsoft.com/office/drawing/2010/main" val="0"/>
              </a:ext>
            </a:extLst>
          </a:blip>
          <a:srcRect b="5803"/>
          <a:stretch/>
        </p:blipFill>
        <p:spPr>
          <a:xfrm>
            <a:off x="2380411" y="5153492"/>
            <a:ext cx="4649706" cy="1673114"/>
          </a:xfrm>
          <a:prstGeom prst="rect">
            <a:avLst/>
          </a:prstGeom>
        </p:spPr>
      </p:pic>
    </p:spTree>
    <p:extLst>
      <p:ext uri="{BB962C8B-B14F-4D97-AF65-F5344CB8AC3E}">
        <p14:creationId xmlns:p14="http://schemas.microsoft.com/office/powerpoint/2010/main" val="13271056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a:t>Vectors, Continued-4</a:t>
            </a:r>
          </a:p>
        </p:txBody>
      </p:sp>
      <p:sp>
        <p:nvSpPr>
          <p:cNvPr id="83971" name="Content Placeholder 2"/>
          <p:cNvSpPr>
            <a:spLocks noGrp="1"/>
          </p:cNvSpPr>
          <p:nvPr>
            <p:ph idx="1"/>
          </p:nvPr>
        </p:nvSpPr>
        <p:spPr>
          <a:xfrm>
            <a:off x="365125" y="1957255"/>
            <a:ext cx="8229600" cy="2185308"/>
          </a:xfrm>
        </p:spPr>
        <p:txBody>
          <a:bodyPr/>
          <a:lstStyle/>
          <a:p>
            <a:pPr marL="457200" lvl="2" indent="-457200">
              <a:buClrTx/>
              <a:buAutoNum type="alphaLcParenBoth"/>
              <a:tabLst>
                <a:tab pos="457200" algn="l"/>
              </a:tabLst>
            </a:pPr>
            <a:r>
              <a:rPr lang="en-US" dirty="0"/>
              <a:t>Can you see that </a:t>
            </a:r>
            <a:r>
              <a:rPr lang="en-US" i="1" dirty="0"/>
              <a:t>N</a:t>
            </a:r>
            <a:r>
              <a:rPr lang="en-US" dirty="0"/>
              <a:t> and </a:t>
            </a:r>
            <a:r>
              <a:rPr lang="en-US" i="1" dirty="0"/>
              <a:t>mg</a:t>
            </a:r>
            <a:r>
              <a:rPr lang="en-US" dirty="0"/>
              <a:t> are equal and opposite?</a:t>
            </a:r>
          </a:p>
          <a:p>
            <a:pPr marL="457200" lvl="2" indent="-457200">
              <a:buClrTx/>
              <a:buAutoNum type="alphaLcParenBoth"/>
              <a:tabLst>
                <a:tab pos="457200" algn="l"/>
              </a:tabLst>
            </a:pPr>
            <a:r>
              <a:rPr lang="en-US" dirty="0"/>
              <a:t>Can you see that </a:t>
            </a:r>
            <a:r>
              <a:rPr lang="en-US" i="1" dirty="0"/>
              <a:t>N</a:t>
            </a:r>
            <a:r>
              <a:rPr lang="en-US" dirty="0"/>
              <a:t> is less on the incline?</a:t>
            </a:r>
          </a:p>
          <a:p>
            <a:pPr marL="457200" lvl="2" indent="-457200">
              <a:buClrTx/>
              <a:buAutoNum type="alphaLcParenBoth"/>
              <a:tabLst>
                <a:tab pos="457200" algn="l"/>
              </a:tabLst>
            </a:pPr>
            <a:r>
              <a:rPr lang="en-US" dirty="0"/>
              <a:t>Can you see that the resultant of </a:t>
            </a:r>
            <a:r>
              <a:rPr lang="en-US" i="1" dirty="0"/>
              <a:t>N</a:t>
            </a:r>
            <a:r>
              <a:rPr lang="en-US" dirty="0"/>
              <a:t> and </a:t>
            </a:r>
            <a:r>
              <a:rPr lang="en-US" i="1" dirty="0"/>
              <a:t>mg</a:t>
            </a:r>
            <a:r>
              <a:rPr lang="en-US" dirty="0"/>
              <a:t> is the force propelling Nellie down the hill? And can you see which component of </a:t>
            </a:r>
            <a:r>
              <a:rPr lang="en-US" i="1" dirty="0"/>
              <a:t>mg</a:t>
            </a:r>
            <a:r>
              <a:rPr lang="en-US" dirty="0"/>
              <a:t> is equal and opposite to </a:t>
            </a:r>
            <a:r>
              <a:rPr lang="en-US" i="1" dirty="0"/>
              <a:t>N</a:t>
            </a:r>
            <a:r>
              <a:rPr lang="en-US" dirty="0"/>
              <a:t>?</a:t>
            </a:r>
          </a:p>
        </p:txBody>
      </p:sp>
      <p:pic>
        <p:nvPicPr>
          <p:cNvPr id="5" name="Picture 4" descr="Cartoon illustration of Nellie Newton on an ice board at 3 different elevations. When Nellie is on a flat surface, she presses against the surface and the surface presses against the girl. Mg and N are equal and opposite. When Nellie is on an inclination, vector N is shorter than vector mg. In case of the components of mg when Nellie is on an inclination, the component of mg that is perpendicular to the surface is the same length as N, while there is another component of mg that is parallel to the surface."/>
          <p:cNvPicPr>
            <a:picLocks noChangeAspect="1"/>
          </p:cNvPicPr>
          <p:nvPr/>
        </p:nvPicPr>
        <p:blipFill rotWithShape="1">
          <a:blip r:embed="rId3">
            <a:extLst>
              <a:ext uri="{28A0092B-C50C-407E-A947-70E740481C1C}">
                <a14:useLocalDpi xmlns:a14="http://schemas.microsoft.com/office/drawing/2010/main" val="0"/>
              </a:ext>
            </a:extLst>
          </a:blip>
          <a:srcRect b="4376"/>
          <a:stretch/>
        </p:blipFill>
        <p:spPr>
          <a:xfrm>
            <a:off x="1754544" y="4142562"/>
            <a:ext cx="5625768" cy="2516334"/>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7818" y="614908"/>
            <a:ext cx="9351818" cy="1077218"/>
          </a:xfrm>
        </p:spPr>
        <p:txBody>
          <a:bodyPr/>
          <a:lstStyle/>
          <a:p>
            <a:r>
              <a:rPr lang="en-US" dirty="0"/>
              <a:t>Summary of Newton</a:t>
            </a:r>
            <a:r>
              <a:rPr lang="fr-FR" dirty="0"/>
              <a:t>'</a:t>
            </a:r>
            <a:r>
              <a:rPr lang="en-US" dirty="0"/>
              <a:t>s Three Laws of </a:t>
            </a:r>
            <a:r>
              <a:rPr lang="en-US" dirty="0" smtClean="0"/>
              <a:t>Motion</a:t>
            </a:r>
            <a:r>
              <a:rPr lang="en-US" sz="800" dirty="0" smtClean="0"/>
              <a:t>2B</a:t>
            </a:r>
            <a:endParaRPr lang="en-US" dirty="0"/>
          </a:p>
        </p:txBody>
      </p:sp>
      <p:sp>
        <p:nvSpPr>
          <p:cNvPr id="84995" name="Rectangle 3"/>
          <p:cNvSpPr>
            <a:spLocks noGrp="1" noChangeArrowheads="1"/>
          </p:cNvSpPr>
          <p:nvPr>
            <p:ph type="body" idx="1"/>
          </p:nvPr>
        </p:nvSpPr>
        <p:spPr>
          <a:xfrm>
            <a:off x="354735" y="1219500"/>
            <a:ext cx="8229600" cy="4653915"/>
          </a:xfrm>
        </p:spPr>
        <p:txBody>
          <a:bodyPr/>
          <a:lstStyle/>
          <a:p>
            <a:r>
              <a:rPr lang="en-US" sz="2000" b="1" dirty="0"/>
              <a:t>Newton</a:t>
            </a:r>
            <a:r>
              <a:rPr lang="fr-FR" sz="2000" b="1" dirty="0"/>
              <a:t>'</a:t>
            </a:r>
            <a:r>
              <a:rPr lang="en-US" sz="2000" b="1" dirty="0"/>
              <a:t>s first law of motion (the law of inertia)</a:t>
            </a:r>
          </a:p>
          <a:p>
            <a:pPr lvl="1">
              <a:spcAft>
                <a:spcPts val="2900"/>
              </a:spcAft>
            </a:pPr>
            <a:r>
              <a:rPr lang="en-US" sz="2000" b="1" dirty="0"/>
              <a:t>An object at rest tends to remain at rest; an object in motion tends to remain in motion at constant speed along a straight-line path.</a:t>
            </a:r>
          </a:p>
          <a:p>
            <a:r>
              <a:rPr lang="en-US" sz="2000" b="1" dirty="0"/>
              <a:t>Newton</a:t>
            </a:r>
            <a:r>
              <a:rPr lang="fr-FR" sz="2000" b="1" dirty="0"/>
              <a:t>'</a:t>
            </a:r>
            <a:r>
              <a:rPr lang="en-US" sz="2000" b="1" dirty="0"/>
              <a:t>s second law of motion (the law of acceleration)</a:t>
            </a:r>
          </a:p>
          <a:p>
            <a:pPr lvl="1">
              <a:spcBef>
                <a:spcPts val="350"/>
              </a:spcBef>
              <a:spcAft>
                <a:spcPts val="0"/>
              </a:spcAft>
            </a:pPr>
            <a:r>
              <a:rPr lang="en-US" sz="2000" b="1" dirty="0"/>
              <a:t>When a net force acts on an object, the object will accelerate. The acceleration is directly proportional to the net force and inversely proportional to the mass</a:t>
            </a:r>
            <a:r>
              <a:rPr lang="en-US" sz="2000" b="1" dirty="0" smtClean="0"/>
              <a:t>.</a:t>
            </a:r>
          </a:p>
          <a:p>
            <a:pPr lvl="1">
              <a:spcBef>
                <a:spcPts val="350"/>
              </a:spcBef>
              <a:spcAft>
                <a:spcPts val="0"/>
              </a:spcAft>
            </a:pPr>
            <a:r>
              <a:rPr lang="en-US" b="1" dirty="0" smtClean="0"/>
              <a:t>F = ma</a:t>
            </a:r>
          </a:p>
          <a:p>
            <a:pPr lvl="1">
              <a:spcBef>
                <a:spcPts val="350"/>
              </a:spcBef>
              <a:spcAft>
                <a:spcPts val="0"/>
              </a:spcAft>
            </a:pPr>
            <a:endParaRPr lang="en-US" sz="800" b="1" dirty="0"/>
          </a:p>
          <a:p>
            <a:pPr>
              <a:spcBef>
                <a:spcPts val="368"/>
              </a:spcBef>
            </a:pPr>
            <a:r>
              <a:rPr lang="en-US" sz="2000" b="1" dirty="0"/>
              <a:t>Newton</a:t>
            </a:r>
            <a:r>
              <a:rPr lang="fr-FR" sz="2000" b="1" dirty="0"/>
              <a:t>'</a:t>
            </a:r>
            <a:r>
              <a:rPr lang="en-US" sz="2000" b="1" dirty="0"/>
              <a:t>s third law of motion (the law </a:t>
            </a:r>
            <a:r>
              <a:rPr lang="en-US" sz="2000" b="1" dirty="0" smtClean="0"/>
              <a:t>of Rockets </a:t>
            </a:r>
            <a:r>
              <a:rPr lang="en-US" sz="1400" b="1" dirty="0" smtClean="0"/>
              <a:t>action </a:t>
            </a:r>
            <a:r>
              <a:rPr lang="en-US" sz="1400" b="1" dirty="0"/>
              <a:t>and </a:t>
            </a:r>
            <a:r>
              <a:rPr lang="en-US" sz="1400" b="1" dirty="0" smtClean="0"/>
              <a:t>reaction</a:t>
            </a:r>
            <a:r>
              <a:rPr lang="en-US" sz="2000" b="1" dirty="0" smtClean="0"/>
              <a:t>)</a:t>
            </a:r>
            <a:endParaRPr lang="en-US" sz="2000" b="1" dirty="0"/>
          </a:p>
          <a:p>
            <a:pPr lvl="1">
              <a:spcBef>
                <a:spcPts val="450"/>
              </a:spcBef>
            </a:pPr>
            <a:r>
              <a:rPr lang="en-US" sz="2000" b="1" dirty="0"/>
              <a:t>Whenever one object exerts a force on a second object, the second object exerts an equal and opposite force on the first.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arn(inVertical)">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barn(inVertical)">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barn(inVertical)">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barn(inVertical)">
                                      <p:cBhvr>
                                        <p:cTn id="22" dur="500"/>
                                        <p:tgtEl>
                                          <p:spTgt spid="8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barn(inVertical)">
                                      <p:cBhvr>
                                        <p:cTn id="27" dur="500"/>
                                        <p:tgtEl>
                                          <p:spTgt spid="8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4995">
                                            <p:txEl>
                                              <p:pRg st="6" end="6"/>
                                            </p:txEl>
                                          </p:spTgt>
                                        </p:tgtEl>
                                        <p:attrNameLst>
                                          <p:attrName>style.visibility</p:attrName>
                                        </p:attrNameLst>
                                      </p:cBhvr>
                                      <p:to>
                                        <p:strVal val="visible"/>
                                      </p:to>
                                    </p:set>
                                    <p:animEffect transition="in" filter="barn(inVertical)">
                                      <p:cBhvr>
                                        <p:cTn id="32" dur="500"/>
                                        <p:tgtEl>
                                          <p:spTgt spid="8499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4995">
                                            <p:txEl>
                                              <p:pRg st="7" end="7"/>
                                            </p:txEl>
                                          </p:spTgt>
                                        </p:tgtEl>
                                        <p:attrNameLst>
                                          <p:attrName>style.visibility</p:attrName>
                                        </p:attrNameLst>
                                      </p:cBhvr>
                                      <p:to>
                                        <p:strVal val="visible"/>
                                      </p:to>
                                    </p:set>
                                    <p:animEffect transition="in" filter="barn(inVertical)">
                                      <p:cBhvr>
                                        <p:cTn id="37" dur="500"/>
                                        <p:tgtEl>
                                          <p:spTgt spid="849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4908"/>
            <a:ext cx="9144000" cy="707886"/>
          </a:xfrm>
        </p:spPr>
        <p:txBody>
          <a:bodyPr/>
          <a:lstStyle/>
          <a:p>
            <a:r>
              <a:rPr lang="en-US" sz="4000" dirty="0" smtClean="0">
                <a:latin typeface="+mn-lt"/>
                <a:cs typeface="Times New Roman" charset="0"/>
              </a:rPr>
              <a:t>Physics Trigonometry </a:t>
            </a:r>
            <a:r>
              <a:rPr lang="en-US" sz="4000" dirty="0" smtClean="0">
                <a:latin typeface="+mn-lt"/>
                <a:cs typeface="Times New Roman" charset="0"/>
              </a:rPr>
              <a:t>Functions</a:t>
            </a:r>
            <a:endParaRPr lang="en-US" sz="4000" dirty="0">
              <a:latin typeface="+mn-lt"/>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 y="1484205"/>
                <a:ext cx="9144000" cy="5241447"/>
              </a:xfrm>
            </p:spPr>
            <p:txBody>
              <a:bodyPr/>
              <a:lstStyle/>
              <a:p>
                <a:r>
                  <a:rPr lang="en-US" sz="5400" b="1" dirty="0">
                    <a:latin typeface="+mn-lt"/>
                  </a:rPr>
                  <a:t>a</a:t>
                </a:r>
                <a:r>
                  <a:rPr lang="en-US" sz="5400" b="1" baseline="30000" dirty="0">
                    <a:latin typeface="+mn-lt"/>
                  </a:rPr>
                  <a:t>2</a:t>
                </a:r>
                <a:r>
                  <a:rPr lang="en-US" sz="5400" b="1" dirty="0">
                    <a:latin typeface="+mn-lt"/>
                  </a:rPr>
                  <a:t> + b</a:t>
                </a:r>
                <a:r>
                  <a:rPr lang="en-US" sz="5400" b="1" baseline="30000" dirty="0">
                    <a:latin typeface="+mn-lt"/>
                  </a:rPr>
                  <a:t>2</a:t>
                </a:r>
                <a:r>
                  <a:rPr lang="en-US" sz="5400" b="1" dirty="0">
                    <a:latin typeface="+mn-lt"/>
                  </a:rPr>
                  <a:t> = </a:t>
                </a:r>
                <a:r>
                  <a:rPr lang="en-US" sz="5400" b="1" dirty="0" smtClean="0">
                    <a:latin typeface="+mn-lt"/>
                  </a:rPr>
                  <a:t>c</a:t>
                </a:r>
                <a:r>
                  <a:rPr lang="en-US" sz="5400" b="1" baseline="30000" dirty="0" smtClean="0">
                    <a:latin typeface="+mn-lt"/>
                  </a:rPr>
                  <a:t>2 </a:t>
                </a:r>
                <a:r>
                  <a:rPr lang="en-US" sz="3600" b="1" dirty="0" smtClean="0">
                    <a:latin typeface="+mn-lt"/>
                  </a:rPr>
                  <a:t>Pythagorean Theorem</a:t>
                </a:r>
                <a:endParaRPr lang="en-US" sz="5400" b="1" dirty="0" smtClean="0">
                  <a:latin typeface="+mn-lt"/>
                </a:endParaRPr>
              </a:p>
              <a:p>
                <a:r>
                  <a:rPr lang="en-US" sz="3600" b="1" dirty="0" smtClean="0">
                    <a:latin typeface="+mn-lt"/>
                  </a:rPr>
                  <a:t>Sine</a:t>
                </a:r>
                <a:r>
                  <a:rPr lang="en-US" sz="3600" b="1" dirty="0">
                    <a:latin typeface="+mn-lt"/>
                  </a:rPr>
                  <a:t>, Cosine, </a:t>
                </a:r>
                <a:r>
                  <a:rPr lang="en-US" sz="3600" b="1" dirty="0" smtClean="0">
                    <a:latin typeface="+mn-lt"/>
                  </a:rPr>
                  <a:t>and Tangent Functions</a:t>
                </a:r>
                <a:endParaRPr lang="en-US" sz="3600" b="1" dirty="0">
                  <a:latin typeface="+mn-lt"/>
                </a:endParaRPr>
              </a:p>
              <a:p>
                <a:r>
                  <a:rPr lang="en-US" sz="4400" b="1" dirty="0" smtClean="0">
                    <a:latin typeface="+mn-lt"/>
                  </a:rPr>
                  <a:t>SOH </a:t>
                </a:r>
                <a:r>
                  <a:rPr lang="en-US" sz="4400" b="1" dirty="0">
                    <a:latin typeface="+mn-lt"/>
                  </a:rPr>
                  <a:t>CAH TOA</a:t>
                </a:r>
              </a:p>
              <a:p>
                <a:r>
                  <a:rPr lang="en-US" sz="3600" b="1" dirty="0"/>
                  <a:t>(1, 2, </a:t>
                </a:r>
                <a14:m>
                  <m:oMath xmlns:m="http://schemas.openxmlformats.org/officeDocument/2006/math">
                    <m:rad>
                      <m:radPr>
                        <m:degHide m:val="on"/>
                        <m:ctrlPr>
                          <a:rPr lang="en-US" sz="3600" b="1" i="1">
                            <a:latin typeface="Cambria Math"/>
                          </a:rPr>
                        </m:ctrlPr>
                      </m:radPr>
                      <m:deg/>
                      <m:e>
                        <m:r>
                          <a:rPr lang="en-US" sz="3600" b="1" i="1">
                            <a:latin typeface="Cambria Math"/>
                          </a:rPr>
                          <m:t>𝟑</m:t>
                        </m:r>
                      </m:e>
                    </m:rad>
                  </m:oMath>
                </a14:m>
                <a:r>
                  <a:rPr lang="en-US" sz="3600" b="1" dirty="0"/>
                  <a:t>)  </a:t>
                </a:r>
                <a:r>
                  <a:rPr lang="en-US" sz="3600" b="1" dirty="0" smtClean="0"/>
                  <a:t>  (</a:t>
                </a:r>
                <a:r>
                  <a:rPr lang="en-US" sz="3600" b="1" dirty="0"/>
                  <a:t>1, 1, </a:t>
                </a:r>
                <a14:m>
                  <m:oMath xmlns:m="http://schemas.openxmlformats.org/officeDocument/2006/math">
                    <m:rad>
                      <m:radPr>
                        <m:degHide m:val="on"/>
                        <m:ctrlPr>
                          <a:rPr lang="en-US" sz="3600" b="1" i="1">
                            <a:latin typeface="Cambria Math"/>
                          </a:rPr>
                        </m:ctrlPr>
                      </m:radPr>
                      <m:deg/>
                      <m:e>
                        <m:r>
                          <a:rPr lang="en-US" sz="3600" b="1" i="1">
                            <a:latin typeface="Cambria Math"/>
                          </a:rPr>
                          <m:t>𝟐</m:t>
                        </m:r>
                      </m:e>
                    </m:rad>
                  </m:oMath>
                </a14:m>
                <a:r>
                  <a:rPr lang="en-US" sz="3600" b="1" dirty="0"/>
                  <a:t>)  </a:t>
                </a:r>
                <a:r>
                  <a:rPr lang="en-US" sz="3600" b="1" dirty="0" smtClean="0"/>
                  <a:t>  (</a:t>
                </a:r>
                <a:r>
                  <a:rPr lang="en-US" sz="3600" b="1" dirty="0"/>
                  <a:t>3, 4, 5)  </a:t>
                </a:r>
                <a:endParaRPr lang="en-US" sz="3600" b="1" dirty="0" smtClean="0"/>
              </a:p>
              <a:p>
                <a:pPr marL="0" indent="0">
                  <a:buNone/>
                </a:pPr>
                <a:r>
                  <a:rPr lang="en-US" sz="3600" b="1" dirty="0" smtClean="0"/>
                  <a:t>(</a:t>
                </a:r>
                <a:r>
                  <a:rPr lang="en-US" sz="3600" b="1" dirty="0"/>
                  <a:t>5, 12, 13)  </a:t>
                </a:r>
                <a:r>
                  <a:rPr lang="en-US" sz="3600" b="1" dirty="0" smtClean="0"/>
                  <a:t>(</a:t>
                </a:r>
                <a:r>
                  <a:rPr lang="en-US" sz="3600" b="1" dirty="0"/>
                  <a:t>8, 15, </a:t>
                </a:r>
                <a:r>
                  <a:rPr lang="en-US" sz="3600" b="1" dirty="0" smtClean="0"/>
                  <a:t>17)  and </a:t>
                </a:r>
                <a:r>
                  <a:rPr lang="en-US" sz="3600" b="1" dirty="0"/>
                  <a:t>their multiples  </a:t>
                </a:r>
                <a:endParaRPr lang="en-US" sz="3600" b="1" dirty="0" smtClean="0"/>
              </a:p>
              <a:p>
                <a:pPr marL="0" indent="0">
                  <a:buNone/>
                </a:pPr>
                <a:r>
                  <a:rPr lang="en-US" sz="3600" b="1" dirty="0" smtClean="0"/>
                  <a:t>These are called Pythagorean Triples.</a:t>
                </a:r>
                <a:endParaRPr lang="en-US" sz="3600" dirty="0"/>
              </a:p>
              <a:p>
                <a:pPr marL="0" indent="0">
                  <a:spcBef>
                    <a:spcPct val="50000"/>
                  </a:spcBef>
                  <a:buNone/>
                </a:pPr>
                <a:endParaRPr lang="en-US" dirty="0">
                  <a:latin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 y="1484205"/>
                <a:ext cx="9144000" cy="5241447"/>
              </a:xfrm>
              <a:blipFill rotWithShape="1">
                <a:blip r:embed="rId2"/>
                <a:stretch>
                  <a:fillRect l="-3200" t="-3256" r="-2333"/>
                </a:stretch>
              </a:blipFill>
            </p:spPr>
            <p:txBody>
              <a:bodyPr/>
              <a:lstStyle/>
              <a:p>
                <a:r>
                  <a:rPr lang="en-US">
                    <a:noFill/>
                  </a:rPr>
                  <a:t> </a:t>
                </a:r>
              </a:p>
            </p:txBody>
          </p:sp>
        </mc:Fallback>
      </mc:AlternateContent>
    </p:spTree>
    <p:extLst>
      <p:ext uri="{BB962C8B-B14F-4D97-AF65-F5344CB8AC3E}">
        <p14:creationId xmlns:p14="http://schemas.microsoft.com/office/powerpoint/2010/main" val="41289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a:t>
            </a:r>
            <a:r>
              <a:rPr lang="en-US" dirty="0" smtClean="0"/>
              <a:t>Motion</a:t>
            </a:r>
            <a:r>
              <a:rPr lang="en-US" dirty="0"/>
              <a:t/>
            </a:r>
            <a:br>
              <a:rPr lang="en-US" dirty="0"/>
            </a:br>
            <a:r>
              <a:rPr lang="en-US" dirty="0"/>
              <a:t>CHECK YOUR NEIGHBOR</a:t>
            </a:r>
          </a:p>
        </p:txBody>
      </p:sp>
      <p:sp>
        <p:nvSpPr>
          <p:cNvPr id="378883" name="Rectangle 3"/>
          <p:cNvSpPr>
            <a:spLocks noGrp="1" noChangeArrowheads="1"/>
          </p:cNvSpPr>
          <p:nvPr>
            <p:ph type="body" idx="1"/>
          </p:nvPr>
        </p:nvSpPr>
        <p:spPr/>
        <p:txBody>
          <a:bodyPr/>
          <a:lstStyle/>
          <a:p>
            <a:pPr marL="0" indent="0">
              <a:spcAft>
                <a:spcPts val="4000"/>
              </a:spcAft>
              <a:buNone/>
            </a:pPr>
            <a:r>
              <a:rPr lang="en-US" dirty="0"/>
              <a:t>A soccer player kicks a ball with 1500 N of force. The ball exerts a reaction force against the player</a:t>
            </a:r>
            <a:r>
              <a:rPr lang="fr-FR" dirty="0"/>
              <a:t>'</a:t>
            </a:r>
            <a:r>
              <a:rPr lang="en-US" dirty="0"/>
              <a:t>s foot of</a:t>
            </a:r>
          </a:p>
          <a:p>
            <a:pPr marL="514350" indent="-514350">
              <a:buFont typeface="+mj-lt"/>
              <a:buAutoNum type="alphaUcPeriod"/>
            </a:pPr>
            <a:r>
              <a:rPr lang="en-US" dirty="0"/>
              <a:t>somewhat less than 1500 N.</a:t>
            </a:r>
          </a:p>
          <a:p>
            <a:pPr marL="514350" indent="-514350">
              <a:buFont typeface="+mj-lt"/>
              <a:buAutoNum type="alphaUcPeriod"/>
            </a:pPr>
            <a:r>
              <a:rPr lang="en-US" dirty="0"/>
              <a:t>1500 N. </a:t>
            </a:r>
          </a:p>
          <a:p>
            <a:pPr marL="514350" indent="-514350">
              <a:buFont typeface="+mj-lt"/>
              <a:buAutoNum type="alphaUcPeriod"/>
            </a:pPr>
            <a:r>
              <a:rPr lang="en-US" dirty="0"/>
              <a:t>somewhat more than 1500 N.</a:t>
            </a:r>
          </a:p>
          <a:p>
            <a:pPr marL="514350" indent="-514350">
              <a:buFont typeface="+mj-lt"/>
              <a:buAutoNum type="alphaUcPeriod"/>
            </a:pPr>
            <a:r>
              <a:rPr lang="en-US" dirty="0"/>
              <a:t>None of the above.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14908"/>
            <a:ext cx="9144000" cy="1077218"/>
          </a:xfrm>
        </p:spPr>
        <p:txBody>
          <a:bodyPr/>
          <a:lstStyle/>
          <a:p>
            <a:r>
              <a:rPr lang="en-US" dirty="0"/>
              <a:t>Newton</a:t>
            </a:r>
            <a:r>
              <a:rPr lang="fr-FR" dirty="0"/>
              <a:t>'</a:t>
            </a:r>
            <a:r>
              <a:rPr lang="en-US" dirty="0"/>
              <a:t>s Third Law of Motion</a:t>
            </a:r>
            <a:br>
              <a:rPr lang="en-US" dirty="0"/>
            </a:br>
            <a:r>
              <a:rPr lang="en-US" dirty="0"/>
              <a:t>CHECK YOUR ANSWER </a:t>
            </a:r>
          </a:p>
        </p:txBody>
      </p:sp>
      <p:sp>
        <p:nvSpPr>
          <p:cNvPr id="378883" name="Rectangle 3"/>
          <p:cNvSpPr>
            <a:spLocks noGrp="1" noChangeArrowheads="1"/>
          </p:cNvSpPr>
          <p:nvPr>
            <p:ph type="body" idx="1"/>
          </p:nvPr>
        </p:nvSpPr>
        <p:spPr/>
        <p:txBody>
          <a:bodyPr/>
          <a:lstStyle/>
          <a:p>
            <a:pPr marL="0" indent="0">
              <a:spcAft>
                <a:spcPts val="4000"/>
              </a:spcAft>
              <a:buNone/>
            </a:pPr>
            <a:r>
              <a:rPr lang="en-US" dirty="0"/>
              <a:t>A soccer player kicks a ball with 1500 N of force. The ball exerts a reaction force against the player</a:t>
            </a:r>
            <a:r>
              <a:rPr lang="fr-FR" dirty="0"/>
              <a:t>'</a:t>
            </a:r>
            <a:r>
              <a:rPr lang="en-US" dirty="0"/>
              <a:t>s foot of</a:t>
            </a:r>
          </a:p>
          <a:p>
            <a:pPr marL="514350" indent="-514350">
              <a:buFont typeface="+mj-lt"/>
              <a:buAutoNum type="alphaUcPeriod" startAt="2"/>
            </a:pPr>
            <a:r>
              <a:rPr lang="en-US" b="1" dirty="0"/>
              <a:t>1500 N.</a:t>
            </a:r>
          </a:p>
        </p:txBody>
      </p:sp>
    </p:spTree>
    <p:extLst>
      <p:ext uri="{BB962C8B-B14F-4D97-AF65-F5344CB8AC3E}">
        <p14:creationId xmlns:p14="http://schemas.microsoft.com/office/powerpoint/2010/main" val="334205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Newton</a:t>
            </a:r>
            <a:r>
              <a:rPr lang="fr-FR" dirty="0"/>
              <a:t>'</a:t>
            </a:r>
            <a:r>
              <a:rPr lang="en-US" dirty="0"/>
              <a:t>s Third Law of Motion, Continued</a:t>
            </a:r>
          </a:p>
        </p:txBody>
      </p:sp>
      <p:sp>
        <p:nvSpPr>
          <p:cNvPr id="16387" name="Rectangle 3"/>
          <p:cNvSpPr>
            <a:spLocks noGrp="1" noChangeArrowheads="1"/>
          </p:cNvSpPr>
          <p:nvPr>
            <p:ph type="body" idx="1"/>
          </p:nvPr>
        </p:nvSpPr>
        <p:spPr>
          <a:xfrm>
            <a:off x="365125" y="1957254"/>
            <a:ext cx="8318598" cy="4653915"/>
          </a:xfrm>
        </p:spPr>
        <p:txBody>
          <a:bodyPr/>
          <a:lstStyle/>
          <a:p>
            <a:r>
              <a:rPr lang="en-US" dirty="0"/>
              <a:t>Action and reaction forces</a:t>
            </a:r>
          </a:p>
          <a:p>
            <a:pPr lvl="1"/>
            <a:r>
              <a:rPr lang="en-US" dirty="0"/>
              <a:t>one force is called the action force; the other force is called the reaction force.</a:t>
            </a:r>
          </a:p>
          <a:p>
            <a:pPr lvl="1"/>
            <a:r>
              <a:rPr lang="en-US" dirty="0"/>
              <a:t>are co-pairs of a single interaction.</a:t>
            </a:r>
          </a:p>
          <a:p>
            <a:pPr lvl="1"/>
            <a:r>
              <a:rPr lang="en-US" dirty="0"/>
              <a:t>neither force exists without the other.</a:t>
            </a:r>
          </a:p>
          <a:p>
            <a:pPr lvl="1"/>
            <a:r>
              <a:rPr lang="en-US" dirty="0"/>
              <a:t>are equal in strength and opposite in direction.</a:t>
            </a:r>
          </a:p>
          <a:p>
            <a:pPr lvl="1"/>
            <a:r>
              <a:rPr lang="en-US" dirty="0"/>
              <a:t>always act on </a:t>
            </a:r>
            <a:r>
              <a:rPr lang="en-US" i="1" dirty="0"/>
              <a:t>different</a:t>
            </a:r>
            <a:r>
              <a:rPr lang="en-US" dirty="0"/>
              <a:t> objects.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Newton</a:t>
            </a:r>
            <a:r>
              <a:rPr lang="fr-FR" dirty="0"/>
              <a:t>'</a:t>
            </a:r>
            <a:r>
              <a:rPr lang="en-US" dirty="0"/>
              <a:t>s Third Law of Motion, Continued-1</a:t>
            </a:r>
          </a:p>
        </p:txBody>
      </p:sp>
      <p:sp>
        <p:nvSpPr>
          <p:cNvPr id="18435" name="Rectangle 3"/>
          <p:cNvSpPr>
            <a:spLocks noGrp="1" noChangeArrowheads="1"/>
          </p:cNvSpPr>
          <p:nvPr>
            <p:ph idx="1"/>
          </p:nvPr>
        </p:nvSpPr>
        <p:spPr>
          <a:xfrm>
            <a:off x="365125" y="1957254"/>
            <a:ext cx="8229600" cy="2803013"/>
          </a:xfrm>
        </p:spPr>
        <p:txBody>
          <a:bodyPr/>
          <a:lstStyle/>
          <a:p>
            <a:r>
              <a:rPr lang="en-US" dirty="0"/>
              <a:t>Re-expression of Newton</a:t>
            </a:r>
            <a:r>
              <a:rPr lang="fr-FR" dirty="0"/>
              <a:t>'</a:t>
            </a:r>
            <a:r>
              <a:rPr lang="en-US" dirty="0"/>
              <a:t>s third law: </a:t>
            </a:r>
          </a:p>
          <a:p>
            <a:r>
              <a:rPr lang="en-US" b="1" dirty="0"/>
              <a:t>To every action there is always an opposed equal reaction.</a:t>
            </a:r>
          </a:p>
          <a:p>
            <a:pPr>
              <a:tabLst>
                <a:tab pos="1939925" algn="l"/>
                <a:tab pos="1995488" algn="l"/>
              </a:tabLst>
            </a:pPr>
            <a:r>
              <a:rPr lang="en-US" dirty="0"/>
              <a:t>Example: Tires of car push back against the road while the road pushes the tires forward.</a:t>
            </a:r>
          </a:p>
        </p:txBody>
      </p:sp>
      <p:pic>
        <p:nvPicPr>
          <p:cNvPr id="2" name="Picture 1" descr="Cartoon illustration of Newton's third law. A man in a car is driving down the road. The action of the car is  that tires pushes on the road and the reaction to that action is road pushes on the ti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9" y="4760267"/>
            <a:ext cx="8950160" cy="16766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r>
              <a:rPr lang="en-US" dirty="0"/>
              <a:t>Newton</a:t>
            </a:r>
            <a:r>
              <a:rPr lang="fr-FR" dirty="0"/>
              <a:t>'</a:t>
            </a:r>
            <a:r>
              <a:rPr lang="en-US" dirty="0"/>
              <a:t>s Third Law of Motion, Continued-2</a:t>
            </a:r>
          </a:p>
        </p:txBody>
      </p:sp>
      <p:sp>
        <p:nvSpPr>
          <p:cNvPr id="20484" name="Rectangle 4"/>
          <p:cNvSpPr>
            <a:spLocks noGrp="1" noChangeArrowheads="1"/>
          </p:cNvSpPr>
          <p:nvPr>
            <p:ph type="body" idx="1"/>
          </p:nvPr>
        </p:nvSpPr>
        <p:spPr>
          <a:xfrm>
            <a:off x="365125" y="1957254"/>
            <a:ext cx="8229600" cy="3487907"/>
          </a:xfrm>
        </p:spPr>
        <p:txBody>
          <a:bodyPr/>
          <a:lstStyle/>
          <a:p>
            <a:pPr>
              <a:lnSpc>
                <a:spcPct val="90000"/>
              </a:lnSpc>
            </a:pPr>
            <a:r>
              <a:rPr lang="en-US" dirty="0"/>
              <a:t>Simple rule to identify action and </a:t>
            </a:r>
            <a:r>
              <a:rPr lang="en-US" dirty="0" smtClean="0"/>
              <a:t>reaction</a:t>
            </a:r>
            <a:r>
              <a:rPr lang="en-US" sz="800" dirty="0" smtClean="0"/>
              <a:t>1A 2A  4A 1B 2B</a:t>
            </a:r>
            <a:endParaRPr lang="en-US" dirty="0"/>
          </a:p>
          <a:p>
            <a:pPr lvl="1">
              <a:lnSpc>
                <a:spcPct val="90000"/>
              </a:lnSpc>
            </a:pPr>
            <a:r>
              <a:rPr lang="en-US" dirty="0"/>
              <a:t>Identify the interaction—one thing interacts with another</a:t>
            </a:r>
          </a:p>
          <a:p>
            <a:pPr lvl="2">
              <a:lnSpc>
                <a:spcPct val="90000"/>
              </a:lnSpc>
            </a:pPr>
            <a:r>
              <a:rPr lang="en-US" dirty="0"/>
              <a:t>Action: Object A exerts a force on object B.</a:t>
            </a:r>
          </a:p>
          <a:p>
            <a:pPr lvl="2">
              <a:lnSpc>
                <a:spcPct val="90000"/>
              </a:lnSpc>
            </a:pPr>
            <a:r>
              <a:rPr lang="en-US" dirty="0"/>
              <a:t>Reaction: Object B exerts a force on object A.</a:t>
            </a:r>
          </a:p>
          <a:p>
            <a:pPr lvl="2">
              <a:lnSpc>
                <a:spcPct val="90000"/>
              </a:lnSpc>
              <a:tabLst>
                <a:tab pos="2509838" algn="l"/>
              </a:tabLst>
            </a:pPr>
            <a:r>
              <a:rPr lang="en-US" dirty="0"/>
              <a:t>Example: Action—rocket (object A) exerts force on gas (object B). </a:t>
            </a:r>
            <a:br>
              <a:rPr lang="en-US" dirty="0"/>
            </a:br>
            <a:r>
              <a:rPr lang="en-US" dirty="0"/>
              <a:t>Reaction—gas (object B) exerts force on rocket (object A).</a:t>
            </a:r>
          </a:p>
        </p:txBody>
      </p:sp>
      <p:pic>
        <p:nvPicPr>
          <p:cNvPr id="2" name="Picture 1" descr="Cartoon representation of a rocket demonstrating Newton's third law. The action here is rocket pushing on gas and the reaction to that action is gas pushing on rock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721" y="5445161"/>
            <a:ext cx="6961632" cy="13045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6455</TotalTime>
  <Words>2448</Words>
  <Application>Microsoft Office PowerPoint</Application>
  <PresentationFormat>On-screen Show (4:3)</PresentationFormat>
  <Paragraphs>276</Paragraphs>
  <Slides>48</Slides>
  <Notes>47</Notes>
  <HiddenSlides>5</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HA5Lect_template</vt:lpstr>
      <vt:lpstr>Chapter 5: Newton's Third Law of Motion</vt:lpstr>
      <vt:lpstr>This lecture will help you understand:</vt:lpstr>
      <vt:lpstr>Forces and Interactions</vt:lpstr>
      <vt:lpstr>Newton's Third Law of Motion</vt:lpstr>
      <vt:lpstr>Newton's Third Law of Motion CHECK YOUR NEIGHBOR</vt:lpstr>
      <vt:lpstr>Newton's Third Law of Motion CHECK YOUR ANSWER </vt:lpstr>
      <vt:lpstr>Newton's Third Law of Motion, Continued</vt:lpstr>
      <vt:lpstr>Newton's Third Law of Motion, Continued-1</vt:lpstr>
      <vt:lpstr>Newton's Third Law of Motion, Continued-2</vt:lpstr>
      <vt:lpstr>Newton's Third Law of Motion Space Shuttle Problem</vt:lpstr>
      <vt:lpstr>Newton's Third Law of Motion Space Shuttle Problem</vt:lpstr>
      <vt:lpstr>Newton's Third Law of Motion Space Shuttle Pictures</vt:lpstr>
      <vt:lpstr>Newton's Third Law of Motion Space Shuttle Program Facts</vt:lpstr>
      <vt:lpstr>Newton's Third Law of Motion2A  CHECK YOUR NEIGHBOR, Continued</vt:lpstr>
      <vt:lpstr>Newton's Third Law of Motion CHECK YOUR ANSWER, Continued</vt:lpstr>
      <vt:lpstr>Newton's Third Law of Motion CHECK YOUR NEIGHBOR, Continued-1</vt:lpstr>
      <vt:lpstr>Newton's Third Law of Motion1A 4A CHECK YOUR ANSWER, Continued-1</vt:lpstr>
      <vt:lpstr>Newton's Third Law of Motion, Continued-3</vt:lpstr>
      <vt:lpstr>Newton's Third Law of Motion1B  2B   CHECK YOUR NEIGHBOR, Continued-2</vt:lpstr>
      <vt:lpstr>Newton's Third Law of Motion CHECK YOUR ANSWER, Continued-2</vt:lpstr>
      <vt:lpstr>Newton's Third Law of Motion  CHECK YOUR NEIGHBOR, Continued-3</vt:lpstr>
      <vt:lpstr>Newton's Third Law of Motion  CHECK YOUR ANSWER, Continued-3</vt:lpstr>
      <vt:lpstr>Newton's Third Law of Motion CHECK YOUR NEIGHBOR, Continued-4</vt:lpstr>
      <vt:lpstr>Newton's Third Law of Motion CHECK YOUR ANSWER, Continued-4</vt:lpstr>
      <vt:lpstr>Newton's Third Law of Motion, Continued-4</vt:lpstr>
      <vt:lpstr>Newton's Third Law of Motion, Continued-5</vt:lpstr>
      <vt:lpstr>Newton's Third Law of Motion, Continued-6</vt:lpstr>
      <vt:lpstr>Newton's Third Law of Motion, Continued-7</vt:lpstr>
      <vt:lpstr>Newton's Third Law of Motion  CHECK YOUR NEIGHBOR, Continued-5</vt:lpstr>
      <vt:lpstr>Newton's Third Law of Motion  CHECK YOUR ANSWER, Continued-5</vt:lpstr>
      <vt:lpstr>Newton's Third Law of Motion CHECK YOUR NEIGHBOR, Continued-6 </vt:lpstr>
      <vt:lpstr>Newton's Third Law of Motion CHECK YOUR ANSWER, Continued-6 </vt:lpstr>
      <vt:lpstr>Newton's Third Law of Motion  CHECK YOUR NEIGHBOR, Continued-7</vt:lpstr>
      <vt:lpstr>Newton's Third Law of Motion  CHECK YOUR ANSWER, Continued-7</vt:lpstr>
      <vt:lpstr>Newton's Third Law of Motion  CHECK YOUR NEIGHBOR, Continued-8 </vt:lpstr>
      <vt:lpstr>Newton's Third Law of Motion CHECK YOUR ANSWER, Continued-8</vt:lpstr>
      <vt:lpstr>Newton's Third Law of Motion  CHECK YOUR NEIGHBOR, Continued-9 </vt:lpstr>
      <vt:lpstr>Newton's Third Law of Motion  CHECK YOUR ANSWER, Continued-9</vt:lpstr>
      <vt:lpstr>Vectors4A  </vt:lpstr>
      <vt:lpstr>Vectors, Continued</vt:lpstr>
      <vt:lpstr>Vectors, Continued-1</vt:lpstr>
      <vt:lpstr>Vectors, Continued-1</vt:lpstr>
      <vt:lpstr>Vectors, Continued-1</vt:lpstr>
      <vt:lpstr>Vectors, Continued-21A</vt:lpstr>
      <vt:lpstr>Vectors, Continued-32A  1B </vt:lpstr>
      <vt:lpstr>Vectors, Continued-4</vt:lpstr>
      <vt:lpstr>Summary of Newton's Three Laws of Motion2B</vt:lpstr>
      <vt:lpstr>Physics Trigonometry Functions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Newton's Third Law of Motion</dc:title>
  <dc:creator>R U</dc:creator>
  <cp:lastModifiedBy>anicolello</cp:lastModifiedBy>
  <cp:revision>307</cp:revision>
  <dcterms:created xsi:type="dcterms:W3CDTF">2007-09-26T05:29:17Z</dcterms:created>
  <dcterms:modified xsi:type="dcterms:W3CDTF">2020-02-25T19:14:24Z</dcterms:modified>
</cp:coreProperties>
</file>