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9"/>
  </p:notesMasterIdLst>
  <p:handoutMasterIdLst>
    <p:handoutMasterId r:id="rId60"/>
  </p:handoutMasterIdLst>
  <p:sldIdLst>
    <p:sldId id="256" r:id="rId2"/>
    <p:sldId id="260" r:id="rId3"/>
    <p:sldId id="261" r:id="rId4"/>
    <p:sldId id="262" r:id="rId5"/>
    <p:sldId id="264" r:id="rId6"/>
    <p:sldId id="316" r:id="rId7"/>
    <p:sldId id="265" r:id="rId8"/>
    <p:sldId id="317" r:id="rId9"/>
    <p:sldId id="319" r:id="rId10"/>
    <p:sldId id="318" r:id="rId11"/>
    <p:sldId id="269" r:id="rId12"/>
    <p:sldId id="270" r:id="rId13"/>
    <p:sldId id="272" r:id="rId14"/>
    <p:sldId id="320" r:id="rId15"/>
    <p:sldId id="273" r:id="rId16"/>
    <p:sldId id="274" r:id="rId17"/>
    <p:sldId id="276" r:id="rId18"/>
    <p:sldId id="321" r:id="rId19"/>
    <p:sldId id="278" r:id="rId20"/>
    <p:sldId id="322" r:id="rId21"/>
    <p:sldId id="279" r:id="rId22"/>
    <p:sldId id="280" r:id="rId23"/>
    <p:sldId id="281" r:id="rId24"/>
    <p:sldId id="282" r:id="rId25"/>
    <p:sldId id="283" r:id="rId26"/>
    <p:sldId id="323" r:id="rId27"/>
    <p:sldId id="285" r:id="rId28"/>
    <p:sldId id="287" r:id="rId29"/>
    <p:sldId id="324" r:id="rId30"/>
    <p:sldId id="288" r:id="rId31"/>
    <p:sldId id="290" r:id="rId32"/>
    <p:sldId id="325" r:id="rId33"/>
    <p:sldId id="291" r:id="rId34"/>
    <p:sldId id="326" r:id="rId35"/>
    <p:sldId id="294" r:id="rId36"/>
    <p:sldId id="327" r:id="rId37"/>
    <p:sldId id="295" r:id="rId38"/>
    <p:sldId id="296" r:id="rId39"/>
    <p:sldId id="297" r:id="rId40"/>
    <p:sldId id="298" r:id="rId41"/>
    <p:sldId id="299" r:id="rId42"/>
    <p:sldId id="328" r:id="rId43"/>
    <p:sldId id="335" r:id="rId44"/>
    <p:sldId id="303" r:id="rId45"/>
    <p:sldId id="329" r:id="rId46"/>
    <p:sldId id="304" r:id="rId47"/>
    <p:sldId id="330" r:id="rId48"/>
    <p:sldId id="306" r:id="rId49"/>
    <p:sldId id="331" r:id="rId50"/>
    <p:sldId id="309" r:id="rId51"/>
    <p:sldId id="332" r:id="rId52"/>
    <p:sldId id="333" r:id="rId53"/>
    <p:sldId id="336" r:id="rId54"/>
    <p:sldId id="312" r:id="rId55"/>
    <p:sldId id="313" r:id="rId56"/>
    <p:sldId id="334" r:id="rId57"/>
    <p:sldId id="315"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90E"/>
    <a:srgbClr val="2E4499"/>
    <a:srgbClr val="F44311"/>
    <a:srgbClr val="0063B1"/>
    <a:srgbClr val="232E5B"/>
    <a:srgbClr val="0064B2"/>
    <a:srgbClr val="000000"/>
    <a:srgbClr val="E5B73D"/>
    <a:srgbClr val="CD0044"/>
    <a:srgbClr val="4D9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95" autoAdjust="0"/>
    <p:restoredTop sz="86347" autoAdjust="0"/>
  </p:normalViewPr>
  <p:slideViewPr>
    <p:cSldViewPr snapToGrid="0">
      <p:cViewPr varScale="1">
        <p:scale>
          <a:sx n="92" d="100"/>
          <a:sy n="92" d="100"/>
        </p:scale>
        <p:origin x="-564" y="-102"/>
      </p:cViewPr>
      <p:guideLst>
        <p:guide orient="horz" pos="2160"/>
        <p:guide orient="horz" pos="4032"/>
        <p:guide pos="288"/>
        <p:guide pos="2880"/>
      </p:guideLst>
    </p:cSldViewPr>
  </p:slideViewPr>
  <p:outlineViewPr>
    <p:cViewPr>
      <p:scale>
        <a:sx n="33" d="100"/>
        <a:sy n="33" d="100"/>
      </p:scale>
      <p:origin x="0" y="-914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1/31/2020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4575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less than Sanjay's push.</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057420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We say weight is usually the force due to gravity. We shall see later that weight can be simulated in a rotating system, where gravity isn</a:t>
            </a:r>
            <a:r>
              <a:rPr lang="fr-FR" dirty="0">
                <a:ea typeface="ＭＳ Ｐゴシック" charset="0"/>
                <a:cs typeface="ＭＳ Ｐゴシック" charset="0"/>
              </a:rPr>
              <a:t>'</a:t>
            </a:r>
            <a:r>
              <a:rPr lang="en-US" dirty="0">
                <a:ea typeface="ＭＳ Ｐゴシック" charset="0"/>
                <a:cs typeface="ＭＳ Ｐゴシック" charset="0"/>
              </a:rPr>
              <a:t>t a factor.</a:t>
            </a:r>
          </a:p>
        </p:txBody>
      </p:sp>
    </p:spTree>
    <p:extLst>
      <p:ext uri="{BB962C8B-B14F-4D97-AF65-F5344CB8AC3E}">
        <p14:creationId xmlns:p14="http://schemas.microsoft.com/office/powerpoint/2010/main" val="59828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Again, weight may be due to a rotating system. Much later we</a:t>
            </a:r>
            <a:r>
              <a:rPr lang="fr-FR" dirty="0">
                <a:ea typeface="ＭＳ Ｐゴシック" charset="0"/>
                <a:cs typeface="ＭＳ Ｐゴシック" charset="0"/>
              </a:rPr>
              <a:t>'</a:t>
            </a:r>
            <a:r>
              <a:rPr lang="en-US" dirty="0">
                <a:ea typeface="ＭＳ Ｐゴシック" charset="0"/>
                <a:cs typeface="ＭＳ Ｐゴシック" charset="0"/>
              </a:rPr>
              <a:t>ll learn that weight can be the result of acceleration, a cornerstone of Einstein</a:t>
            </a:r>
            <a:r>
              <a:rPr lang="fr-FR" dirty="0">
                <a:ea typeface="ＭＳ Ｐゴシック" charset="0"/>
                <a:cs typeface="ＭＳ Ｐゴシック" charset="0"/>
              </a:rPr>
              <a:t>'</a:t>
            </a:r>
            <a:r>
              <a:rPr lang="en-US" dirty="0">
                <a:ea typeface="ＭＳ Ｐゴシック" charset="0"/>
                <a:cs typeface="ＭＳ Ｐゴシック" charset="0"/>
              </a:rPr>
              <a:t>s General Theory of Relativity.</a:t>
            </a:r>
          </a:p>
        </p:txBody>
      </p:sp>
    </p:spTree>
    <p:extLst>
      <p:ext uri="{BB962C8B-B14F-4D97-AF65-F5344CB8AC3E}">
        <p14:creationId xmlns:p14="http://schemas.microsoft.com/office/powerpoint/2010/main" val="88417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halved.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725952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halved.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46724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00053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71809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weight of the ball.</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00266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weight of the ball.</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630409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mass of the ball.</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25036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676498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mass of the ball.</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519647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37385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83801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647093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826130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286251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EF1FE8B5-F2A5-AC4C-9C70-58BB3BE4EE72}" type="slidenum">
              <a:rPr lang="en-US"/>
              <a:pPr algn="r" eaLnBrk="1" hangingPunct="1"/>
              <a:t>26</a:t>
            </a:fld>
            <a:endParaRPr lang="en-US" dirty="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C. doubles.</a:t>
            </a:r>
          </a:p>
        </p:txBody>
      </p:sp>
    </p:spTree>
    <p:extLst>
      <p:ext uri="{BB962C8B-B14F-4D97-AF65-F5344CB8AC3E}">
        <p14:creationId xmlns:p14="http://schemas.microsoft.com/office/powerpoint/2010/main" val="1027386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EF1FE8B5-F2A5-AC4C-9C70-58BB3BE4EE72}" type="slidenum">
              <a:rPr lang="en-US"/>
              <a:pPr algn="r" eaLnBrk="1" hangingPunct="1"/>
              <a:t>27</a:t>
            </a:fld>
            <a:endParaRPr lang="en-US" dirty="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i="0" dirty="0">
                <a:ea typeface="ＭＳ Ｐゴシック" charset="0"/>
                <a:cs typeface="ＭＳ Ｐゴシック" charset="0"/>
              </a:rPr>
              <a:t>Explanation:</a:t>
            </a:r>
          </a:p>
          <a:p>
            <a:r>
              <a:rPr lang="en-US" i="0" dirty="0">
                <a:ea typeface="ＭＳ Ｐゴシック" charset="0"/>
                <a:cs typeface="ＭＳ Ｐゴシック" charset="0"/>
              </a:rPr>
              <a:t>A</a:t>
            </a:r>
            <a:r>
              <a:rPr lang="en-US" dirty="0">
                <a:ea typeface="ＭＳ Ｐゴシック" charset="0"/>
                <a:cs typeface="ＭＳ Ｐゴシック" charset="0"/>
              </a:rPr>
              <a:t>cceleration = Net Force / Mass.</a:t>
            </a:r>
          </a:p>
          <a:p>
            <a:r>
              <a:rPr lang="en-US" dirty="0">
                <a:ea typeface="ＭＳ Ｐゴシック" charset="0"/>
                <a:cs typeface="ＭＳ Ｐゴシック" charset="0"/>
              </a:rPr>
              <a:t>So, if…</a:t>
            </a:r>
          </a:p>
          <a:p>
            <a:r>
              <a:rPr lang="en-US" dirty="0">
                <a:ea typeface="ＭＳ Ｐゴシック" charset="0"/>
                <a:cs typeface="ＭＳ Ｐゴシック" charset="0"/>
              </a:rPr>
              <a:t>	Mass is halved i.e., Mass is now ½ Mass</a:t>
            </a:r>
          </a:p>
          <a:p>
            <a:r>
              <a:rPr lang="en-US" dirty="0">
                <a:ea typeface="ＭＳ Ｐゴシック" charset="0"/>
                <a:cs typeface="ＭＳ Ｐゴシック" charset="0"/>
              </a:rPr>
              <a:t>	Net Force is kept the same i.e., Net Force</a:t>
            </a:r>
          </a:p>
          <a:p>
            <a:r>
              <a:rPr lang="en-US" dirty="0">
                <a:ea typeface="ＭＳ Ｐゴシック" charset="0"/>
                <a:cs typeface="ＭＳ Ｐゴシック" charset="0"/>
              </a:rPr>
              <a:t>	New Acceleration = New Net Force / New Mass</a:t>
            </a: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901427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FF99A91A-1BFE-AD4D-B8D2-5FDA72223D43}" type="slidenum">
              <a:rPr lang="en-US"/>
              <a:pPr algn="r" eaLnBrk="1" hangingPunct="1"/>
              <a:t>28</a:t>
            </a:fld>
            <a:endParaRPr lang="en-US" dirty="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A. The mass of the cart doubled when the force doubled.</a:t>
            </a:r>
          </a:p>
        </p:txBody>
      </p:sp>
    </p:spTree>
    <p:extLst>
      <p:ext uri="{BB962C8B-B14F-4D97-AF65-F5344CB8AC3E}">
        <p14:creationId xmlns:p14="http://schemas.microsoft.com/office/powerpoint/2010/main" val="3035907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FF99A91A-1BFE-AD4D-B8D2-5FDA72223D43}" type="slidenum">
              <a:rPr lang="en-US"/>
              <a:pPr algn="r" eaLnBrk="1" hangingPunct="1"/>
              <a:t>29</a:t>
            </a:fld>
            <a:endParaRPr lang="en-US" dirty="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A. The mass of the cart doubled when the force doubled.</a:t>
            </a:r>
          </a:p>
        </p:txBody>
      </p:sp>
    </p:spTree>
    <p:extLst>
      <p:ext uri="{BB962C8B-B14F-4D97-AF65-F5344CB8AC3E}">
        <p14:creationId xmlns:p14="http://schemas.microsoft.com/office/powerpoint/2010/main" val="97284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054236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080622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50 m/s.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022481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50 m/s.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457075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the same.</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209709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the same.</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4049041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10 m/s.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87430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10 m/s.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412213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48397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883979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83661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090207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70223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738816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less than </a:t>
            </a:r>
            <a:r>
              <a:rPr lang="en-US" i="1" dirty="0">
                <a:ea typeface="Batang" charset="0"/>
                <a:cs typeface="Batang" charset="0"/>
              </a:rPr>
              <a:t>g</a:t>
            </a:r>
            <a:r>
              <a:rPr lang="en-US" dirty="0">
                <a:ea typeface="Batang" charset="0"/>
                <a:cs typeface="Batang" charset="0"/>
              </a:rPr>
              <a: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842855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less than </a:t>
            </a:r>
            <a:r>
              <a:rPr lang="en-US" i="1" dirty="0">
                <a:ea typeface="Batang" charset="0"/>
                <a:cs typeface="Batang" charset="0"/>
              </a:rPr>
              <a:t>g</a:t>
            </a:r>
            <a:r>
              <a:rPr lang="en-US" dirty="0">
                <a:ea typeface="Batang" charset="0"/>
                <a:cs typeface="Batang" charset="0"/>
              </a:rPr>
              <a: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917946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50 N.</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686606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50 N.</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257601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increases.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447588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increases.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62212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decreases.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935140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decreases.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04836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 all of the above.</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3317965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decreases.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7527603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decreases.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8555775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The heavy person.</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276369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The heavy person.</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6923388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093803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both the coin and feather drop together side by side.</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7959474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both the coin and feather drop together side by side.</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411299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4149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 all of the above.</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85331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equal and opposite to Sanjay</a:t>
            </a:r>
            <a:r>
              <a:rPr lang="fr-FR" dirty="0">
                <a:ea typeface="Batang" charset="0"/>
                <a:cs typeface="Batang" charset="0"/>
              </a:rPr>
              <a:t>'</a:t>
            </a:r>
            <a:r>
              <a:rPr lang="en-US" dirty="0">
                <a:ea typeface="Batang" charset="0"/>
                <a:cs typeface="Batang" charset="0"/>
              </a:rPr>
              <a:t>s push.</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87979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equal and opposite to Sanjay</a:t>
            </a:r>
            <a:r>
              <a:rPr lang="fr-FR" dirty="0">
                <a:ea typeface="Batang" charset="0"/>
                <a:cs typeface="Batang" charset="0"/>
              </a:rPr>
              <a:t>'</a:t>
            </a:r>
            <a:r>
              <a:rPr lang="en-US" dirty="0">
                <a:ea typeface="Batang" charset="0"/>
                <a:cs typeface="Batang" charset="0"/>
              </a:rPr>
              <a:t>s push.</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0014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less than Sanjay's push.</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010478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996950" y="1193800"/>
            <a:ext cx="5749925" cy="763588"/>
          </a:xfrm>
        </p:spPr>
        <p:txBody>
          <a:bodyPr/>
          <a:lstStyle>
            <a:lvl1pPr marL="0" indent="0">
              <a:buNone/>
              <a:defRPr/>
            </a:lvl1pPr>
          </a:lstStyle>
          <a:p>
            <a:pPr lvl="0"/>
            <a:endParaRPr lang="en-US" dirty="0"/>
          </a:p>
        </p:txBody>
      </p:sp>
      <p:sp>
        <p:nvSpPr>
          <p:cNvPr id="8" name="Text Placeholder 7"/>
          <p:cNvSpPr>
            <a:spLocks noGrp="1"/>
          </p:cNvSpPr>
          <p:nvPr>
            <p:ph type="body" sz="quarter" idx="12"/>
          </p:nvPr>
        </p:nvSpPr>
        <p:spPr>
          <a:xfrm>
            <a:off x="1219200" y="4322763"/>
            <a:ext cx="5653088" cy="1052512"/>
          </a:xfrm>
        </p:spPr>
        <p:txBody>
          <a:bodyPr/>
          <a:lstStyle>
            <a:lvl1pPr marL="0" indent="0">
              <a:buNone/>
              <a:defRPr/>
            </a:lvl1pPr>
          </a:lstStyle>
          <a:p>
            <a:pPr lvl="0"/>
            <a:endParaRPr lang="en-US" dirty="0"/>
          </a:p>
        </p:txBody>
      </p:sp>
      <p:sp>
        <p:nvSpPr>
          <p:cNvPr id="10" name="Text Placeholder 9"/>
          <p:cNvSpPr>
            <a:spLocks noGrp="1"/>
          </p:cNvSpPr>
          <p:nvPr>
            <p:ph type="body" sz="quarter" idx="13"/>
          </p:nvPr>
        </p:nvSpPr>
        <p:spPr>
          <a:xfrm>
            <a:off x="1468438" y="5611813"/>
            <a:ext cx="5721350" cy="636587"/>
          </a:xfrm>
        </p:spPr>
        <p:txBody>
          <a:bodyPr/>
          <a:lstStyle>
            <a:lvl1pPr marL="0" indent="0">
              <a:buNone/>
              <a:defRPr/>
            </a:lvl1pPr>
          </a:lstStyle>
          <a:p>
            <a:pPr lvl="0"/>
            <a:endParaRPr lang="en-US" dirty="0"/>
          </a:p>
        </p:txBody>
      </p:sp>
      <p:sp>
        <p:nvSpPr>
          <p:cNvPr id="12" name="Text Placeholder 11"/>
          <p:cNvSpPr>
            <a:spLocks noGrp="1"/>
          </p:cNvSpPr>
          <p:nvPr>
            <p:ph type="body" sz="quarter" idx="14"/>
          </p:nvPr>
        </p:nvSpPr>
        <p:spPr>
          <a:xfrm>
            <a:off x="1468438" y="6248400"/>
            <a:ext cx="6386512" cy="363538"/>
          </a:xfrm>
        </p:spPr>
        <p:txBody>
          <a:bodyPr/>
          <a:lstStyle>
            <a:lvl1pPr marL="0" indent="0">
              <a:buNone/>
              <a:defRPr/>
            </a:lvl1pPr>
          </a:lstStyle>
          <a:p>
            <a:pPr lvl="0"/>
            <a:endParaRPr lang="en-US" dirty="0"/>
          </a:p>
        </p:txBody>
      </p:sp>
      <p:sp>
        <p:nvSpPr>
          <p:cNvPr id="9" name="Footer Placeholder 3"/>
          <p:cNvSpPr>
            <a:spLocks noGrp="1"/>
          </p:cNvSpPr>
          <p:nvPr>
            <p:ph type="ftr" sz="quarter" idx="10"/>
          </p:nvPr>
        </p:nvSpPr>
        <p:spPr>
          <a:xfrm>
            <a:off x="87313" y="6613525"/>
            <a:ext cx="5399087" cy="179388"/>
          </a:xfrm>
        </p:spPr>
        <p:txBody>
          <a:bodyPr/>
          <a:lstStyle>
            <a:lvl1pPr>
              <a:defRPr/>
            </a:lvl1pPr>
          </a:lstStyle>
          <a:p>
            <a:r>
              <a:rPr lang="en-GB" dirty="0"/>
              <a:t>© 2015 Pearson Education, Inc.</a:t>
            </a:r>
          </a:p>
        </p:txBody>
      </p:sp>
      <p:sp>
        <p:nvSpPr>
          <p:cNvPr id="11" name="Rectangle 19"/>
          <p:cNvSpPr txBox="1">
            <a:spLocks noChangeArrowheads="1"/>
          </p:cNvSpPr>
          <p:nvPr userDrawn="1"/>
        </p:nvSpPr>
        <p:spPr bwMode="gray">
          <a:xfrm>
            <a:off x="87313" y="661394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Tree>
    <p:extLst>
      <p:ext uri="{BB962C8B-B14F-4D97-AF65-F5344CB8AC3E}">
        <p14:creationId xmlns:p14="http://schemas.microsoft.com/office/powerpoint/2010/main" val="52077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996950" y="1193800"/>
            <a:ext cx="5749925" cy="763588"/>
          </a:xfrm>
        </p:spPr>
        <p:txBody>
          <a:bodyPr/>
          <a:lstStyle>
            <a:lvl1pPr marL="0" indent="0">
              <a:buNone/>
              <a:defRPr/>
            </a:lvl1pPr>
          </a:lstStyle>
          <a:p>
            <a:pPr lvl="0"/>
            <a:endParaRPr lang="en-US" dirty="0"/>
          </a:p>
        </p:txBody>
      </p:sp>
      <p:sp>
        <p:nvSpPr>
          <p:cNvPr id="8" name="Text Placeholder 7"/>
          <p:cNvSpPr>
            <a:spLocks noGrp="1"/>
          </p:cNvSpPr>
          <p:nvPr>
            <p:ph type="body" sz="quarter" idx="12"/>
          </p:nvPr>
        </p:nvSpPr>
        <p:spPr>
          <a:xfrm>
            <a:off x="1219200" y="4322763"/>
            <a:ext cx="5653088" cy="1052512"/>
          </a:xfrm>
        </p:spPr>
        <p:txBody>
          <a:bodyPr/>
          <a:lstStyle>
            <a:lvl1pPr marL="0" indent="0">
              <a:buNone/>
              <a:defRPr/>
            </a:lvl1pPr>
          </a:lstStyle>
          <a:p>
            <a:pPr lvl="0"/>
            <a:endParaRPr lang="en-US" dirty="0"/>
          </a:p>
        </p:txBody>
      </p:sp>
      <p:sp>
        <p:nvSpPr>
          <p:cNvPr id="10" name="Text Placeholder 9"/>
          <p:cNvSpPr>
            <a:spLocks noGrp="1"/>
          </p:cNvSpPr>
          <p:nvPr>
            <p:ph type="body" sz="quarter" idx="13"/>
          </p:nvPr>
        </p:nvSpPr>
        <p:spPr>
          <a:xfrm>
            <a:off x="1468438" y="5611813"/>
            <a:ext cx="5721350" cy="636587"/>
          </a:xfrm>
        </p:spPr>
        <p:txBody>
          <a:bodyPr/>
          <a:lstStyle>
            <a:lvl1pPr marL="0" indent="0">
              <a:buNone/>
              <a:defRPr/>
            </a:lvl1pPr>
          </a:lstStyle>
          <a:p>
            <a:pPr lvl="0"/>
            <a:endParaRPr lang="en-US" dirty="0"/>
          </a:p>
        </p:txBody>
      </p:sp>
      <p:sp>
        <p:nvSpPr>
          <p:cNvPr id="12" name="Text Placeholder 11"/>
          <p:cNvSpPr>
            <a:spLocks noGrp="1"/>
          </p:cNvSpPr>
          <p:nvPr>
            <p:ph type="body" sz="quarter" idx="14"/>
          </p:nvPr>
        </p:nvSpPr>
        <p:spPr>
          <a:xfrm>
            <a:off x="1468438" y="6248400"/>
            <a:ext cx="6386512" cy="363538"/>
          </a:xfrm>
        </p:spPr>
        <p:txBody>
          <a:bodyPr/>
          <a:lstStyle>
            <a:lvl1pPr marL="0" indent="0">
              <a:buNone/>
              <a:defRPr/>
            </a:lvl1pPr>
          </a:lstStyle>
          <a:p>
            <a:pPr lvl="0"/>
            <a:endParaRPr lang="en-US" dirty="0"/>
          </a:p>
        </p:txBody>
      </p:sp>
      <p:sp>
        <p:nvSpPr>
          <p:cNvPr id="9" name="Footer Placeholder 3"/>
          <p:cNvSpPr>
            <a:spLocks noGrp="1"/>
          </p:cNvSpPr>
          <p:nvPr>
            <p:ph type="ftr" sz="quarter" idx="10"/>
          </p:nvPr>
        </p:nvSpPr>
        <p:spPr>
          <a:xfrm>
            <a:off x="87313" y="6613525"/>
            <a:ext cx="5399087" cy="179388"/>
          </a:xfrm>
        </p:spPr>
        <p:txBody>
          <a:bodyPr/>
          <a:lstStyle>
            <a:lvl1pPr>
              <a:defRPr/>
            </a:lvl1pPr>
          </a:lstStyle>
          <a:p>
            <a:r>
              <a:rPr lang="en-GB" dirty="0"/>
              <a:t>© 2015 Pearson Education, Inc.</a:t>
            </a:r>
          </a:p>
        </p:txBody>
      </p:sp>
      <p:sp>
        <p:nvSpPr>
          <p:cNvPr id="11" name="Rectangle 19"/>
          <p:cNvSpPr txBox="1">
            <a:spLocks noChangeArrowheads="1"/>
          </p:cNvSpPr>
          <p:nvPr userDrawn="1"/>
        </p:nvSpPr>
        <p:spPr bwMode="gray">
          <a:xfrm>
            <a:off x="87313" y="661394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5" name="Content Placeholder 4"/>
          <p:cNvSpPr>
            <a:spLocks noGrp="1"/>
          </p:cNvSpPr>
          <p:nvPr>
            <p:ph sz="quarter" idx="15"/>
          </p:nvPr>
        </p:nvSpPr>
        <p:spPr>
          <a:xfrm>
            <a:off x="4232348" y="3284698"/>
            <a:ext cx="4238625" cy="236538"/>
          </a:xfrm>
        </p:spPr>
        <p:txBody>
          <a:bodyPr/>
          <a:lstStyle>
            <a:lvl1pPr marL="0" indent="0">
              <a:buNone/>
              <a:defRPr sz="2400"/>
            </a:lvl1pPr>
          </a:lstStyle>
          <a:p>
            <a:pPr lvl="0"/>
            <a:r>
              <a:rPr lang="en-US" dirty="0"/>
              <a:t>Edit Master text styles</a:t>
            </a:r>
          </a:p>
          <a:p>
            <a:pPr lvl="1"/>
            <a:endParaRPr lang="en-US" dirty="0"/>
          </a:p>
        </p:txBody>
      </p:sp>
    </p:spTree>
    <p:extLst>
      <p:ext uri="{BB962C8B-B14F-4D97-AF65-F5344CB8AC3E}">
        <p14:creationId xmlns:p14="http://schemas.microsoft.com/office/powerpoint/2010/main" val="249135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A9BB2C6-5471-BD43-9B0C-EA7915ADFC4D}" type="slidenum">
              <a:rPr lang="en-US"/>
              <a:pPr/>
              <a:t>‹#›</a:t>
            </a:fld>
            <a:endParaRPr lang="en-US" dirty="0"/>
          </a:p>
        </p:txBody>
      </p:sp>
    </p:spTree>
    <p:extLst>
      <p:ext uri="{BB962C8B-B14F-4D97-AF65-F5344CB8AC3E}">
        <p14:creationId xmlns:p14="http://schemas.microsoft.com/office/powerpoint/2010/main" val="358236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Content Placeholder 2"/>
          <p:cNvSpPr>
            <a:spLocks noGrp="1"/>
          </p:cNvSpPr>
          <p:nvPr>
            <p:ph sz="quarter" idx="10"/>
          </p:nvPr>
        </p:nvSpPr>
        <p:spPr>
          <a:xfrm>
            <a:off x="0" y="6018213"/>
            <a:ext cx="4640263" cy="246062"/>
          </a:xfrm>
        </p:spPr>
        <p:txBody>
          <a:bodyPr/>
          <a:lstStyle/>
          <a:p>
            <a:pPr lvl="1"/>
            <a:endParaRPr lang="en-US" dirty="0"/>
          </a:p>
        </p:txBody>
      </p:sp>
    </p:spTree>
    <p:extLst>
      <p:ext uri="{BB962C8B-B14F-4D97-AF65-F5344CB8AC3E}">
        <p14:creationId xmlns:p14="http://schemas.microsoft.com/office/powerpoint/2010/main" val="192845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t>© 2015 Pearson Education, Inc.</a:t>
            </a:r>
          </a:p>
        </p:txBody>
      </p:sp>
      <p:sp>
        <p:nvSpPr>
          <p:cNvPr id="5" name="Rectangle 19"/>
          <p:cNvSpPr txBox="1">
            <a:spLocks noChangeArrowheads="1"/>
          </p:cNvSpPr>
          <p:nvPr userDrawn="1"/>
        </p:nvSpPr>
        <p:spPr bwMode="gray">
          <a:xfrm>
            <a:off x="87313" y="661394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957255"/>
            <a:ext cx="8229600" cy="2259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t>© 2015 Pearson Education, Inc.</a:t>
            </a:r>
          </a:p>
        </p:txBody>
      </p:sp>
      <p:sp>
        <p:nvSpPr>
          <p:cNvPr id="5" name="Rectangle 19"/>
          <p:cNvSpPr txBox="1">
            <a:spLocks noChangeArrowheads="1"/>
          </p:cNvSpPr>
          <p:nvPr userDrawn="1"/>
        </p:nvSpPr>
        <p:spPr bwMode="gray">
          <a:xfrm>
            <a:off x="87313" y="661394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7" name="Content Placeholder 6"/>
          <p:cNvSpPr>
            <a:spLocks noGrp="1"/>
          </p:cNvSpPr>
          <p:nvPr>
            <p:ph sz="quarter" idx="11"/>
          </p:nvPr>
        </p:nvSpPr>
        <p:spPr>
          <a:xfrm>
            <a:off x="395288" y="4530725"/>
            <a:ext cx="7985125" cy="1884363"/>
          </a:xfrm>
        </p:spPr>
        <p:txBody>
          <a:bodyPr/>
          <a:lstStyle>
            <a:lvl1pPr marL="0" indent="0">
              <a:buNone/>
              <a:defRPr sz="2400"/>
            </a:lvl1pPr>
            <a:lvl2pPr marL="457200" indent="0">
              <a:buNone/>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282274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t>© 2015 Pearson Education, Inc.</a:t>
            </a:r>
          </a:p>
        </p:txBody>
      </p:sp>
      <p:sp>
        <p:nvSpPr>
          <p:cNvPr id="5" name="Rectangle 19"/>
          <p:cNvSpPr txBox="1">
            <a:spLocks noChangeArrowheads="1"/>
          </p:cNvSpPr>
          <p:nvPr userDrawn="1"/>
        </p:nvSpPr>
        <p:spPr bwMode="gray">
          <a:xfrm>
            <a:off x="87313" y="661394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7" name="Text Placeholder 6"/>
          <p:cNvSpPr>
            <a:spLocks noGrp="1"/>
          </p:cNvSpPr>
          <p:nvPr>
            <p:ph type="body" sz="quarter" idx="11"/>
          </p:nvPr>
        </p:nvSpPr>
        <p:spPr>
          <a:xfrm>
            <a:off x="750888" y="4694238"/>
            <a:ext cx="5745162" cy="1147762"/>
          </a:xfrm>
        </p:spPr>
        <p:txBody>
          <a:bodyPr/>
          <a:lstStyle/>
          <a:p>
            <a:pPr lvl="0"/>
            <a:endParaRPr lang="en-US" dirty="0"/>
          </a:p>
        </p:txBody>
      </p:sp>
    </p:spTree>
    <p:extLst>
      <p:ext uri="{BB962C8B-B14F-4D97-AF65-F5344CB8AC3E}">
        <p14:creationId xmlns:p14="http://schemas.microsoft.com/office/powerpoint/2010/main" val="191604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t>© 2015 Pearson Education, Inc.</a:t>
            </a:r>
          </a:p>
        </p:txBody>
      </p:sp>
      <p:sp>
        <p:nvSpPr>
          <p:cNvPr id="5" name="Rectangle 19"/>
          <p:cNvSpPr txBox="1">
            <a:spLocks noChangeArrowheads="1"/>
          </p:cNvSpPr>
          <p:nvPr userDrawn="1"/>
        </p:nvSpPr>
        <p:spPr bwMode="gray">
          <a:xfrm>
            <a:off x="87313" y="661394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7" name="Text Placeholder 6"/>
          <p:cNvSpPr>
            <a:spLocks noGrp="1"/>
          </p:cNvSpPr>
          <p:nvPr>
            <p:ph type="body" sz="quarter" idx="11"/>
          </p:nvPr>
        </p:nvSpPr>
        <p:spPr>
          <a:xfrm>
            <a:off x="522288" y="5291138"/>
            <a:ext cx="7929562" cy="1227137"/>
          </a:xfrm>
        </p:spPr>
        <p:txBody>
          <a:bodyPr/>
          <a:lstStyle/>
          <a:p>
            <a:pPr lvl="0"/>
            <a:endParaRPr lang="en-US" dirty="0"/>
          </a:p>
        </p:txBody>
      </p:sp>
    </p:spTree>
    <p:extLst>
      <p:ext uri="{BB962C8B-B14F-4D97-AF65-F5344CB8AC3E}">
        <p14:creationId xmlns:p14="http://schemas.microsoft.com/office/powerpoint/2010/main" val="87846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p:txBody>
          <a:bodyPr/>
          <a:lstStyle>
            <a:lvl1pPr>
              <a:defRPr/>
            </a:lvl1pPr>
          </a:lstStyle>
          <a:p>
            <a:r>
              <a:rPr lang="en-GB" dirty="0"/>
              <a:t>© 2015 Pearson Education, Inc.</a:t>
            </a:r>
          </a:p>
        </p:txBody>
      </p:sp>
      <p:sp>
        <p:nvSpPr>
          <p:cNvPr id="5" name="Rectangle 19"/>
          <p:cNvSpPr txBox="1">
            <a:spLocks noChangeArrowheads="1"/>
          </p:cNvSpPr>
          <p:nvPr userDrawn="1"/>
        </p:nvSpPr>
        <p:spPr bwMode="gray">
          <a:xfrm>
            <a:off x="87313" y="661394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7" name="Text Placeholder 6"/>
          <p:cNvSpPr>
            <a:spLocks noGrp="1"/>
          </p:cNvSpPr>
          <p:nvPr>
            <p:ph type="body" sz="quarter" idx="11"/>
          </p:nvPr>
        </p:nvSpPr>
        <p:spPr>
          <a:xfrm>
            <a:off x="222250" y="1385888"/>
            <a:ext cx="4391025" cy="331787"/>
          </a:xfrm>
        </p:spPr>
        <p:txBody>
          <a:bodyPr/>
          <a:lstStyle>
            <a:lvl1pPr marL="0" indent="0">
              <a:buNone/>
              <a:defRPr/>
            </a:lvl1pPr>
          </a:lstStyle>
          <a:p>
            <a:pPr lvl="0"/>
            <a:endParaRPr lang="en-US" dirty="0"/>
          </a:p>
        </p:txBody>
      </p:sp>
      <p:sp>
        <p:nvSpPr>
          <p:cNvPr id="11" name="Text Placeholder 10"/>
          <p:cNvSpPr>
            <a:spLocks noGrp="1"/>
          </p:cNvSpPr>
          <p:nvPr>
            <p:ph type="body" sz="quarter" idx="12"/>
          </p:nvPr>
        </p:nvSpPr>
        <p:spPr>
          <a:xfrm>
            <a:off x="222250" y="2063750"/>
            <a:ext cx="4391025" cy="582613"/>
          </a:xfrm>
        </p:spPr>
        <p:txBody>
          <a:bodyPr/>
          <a:lstStyle>
            <a:lvl1pPr marL="0" indent="0">
              <a:buNone/>
              <a:defRPr/>
            </a:lvl1pPr>
          </a:lstStyle>
          <a:p>
            <a:pPr lvl="0"/>
            <a:endParaRPr lang="en-US" dirty="0"/>
          </a:p>
        </p:txBody>
      </p:sp>
      <p:sp>
        <p:nvSpPr>
          <p:cNvPr id="13" name="Text Placeholder 12"/>
          <p:cNvSpPr>
            <a:spLocks noGrp="1"/>
          </p:cNvSpPr>
          <p:nvPr>
            <p:ph type="body" sz="quarter" idx="13"/>
          </p:nvPr>
        </p:nvSpPr>
        <p:spPr>
          <a:xfrm>
            <a:off x="87313" y="2854325"/>
            <a:ext cx="4719637" cy="1135063"/>
          </a:xfrm>
        </p:spPr>
        <p:txBody>
          <a:bodyPr/>
          <a:lstStyle>
            <a:lvl1pPr marL="0" indent="0">
              <a:buNone/>
              <a:defRPr/>
            </a:lvl1pPr>
          </a:lstStyle>
          <a:p>
            <a:pPr lvl="0"/>
            <a:endParaRPr lang="en-US" dirty="0"/>
          </a:p>
        </p:txBody>
      </p:sp>
      <p:sp>
        <p:nvSpPr>
          <p:cNvPr id="15" name="Text Placeholder 14"/>
          <p:cNvSpPr>
            <a:spLocks noGrp="1"/>
          </p:cNvSpPr>
          <p:nvPr>
            <p:ph type="body" sz="quarter" idx="14"/>
          </p:nvPr>
        </p:nvSpPr>
        <p:spPr>
          <a:xfrm>
            <a:off x="360363" y="4308475"/>
            <a:ext cx="4806950" cy="80327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76235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t>© 2015 Pearson Education, Inc.</a:t>
            </a:r>
          </a:p>
        </p:txBody>
      </p:sp>
      <p:sp>
        <p:nvSpPr>
          <p:cNvPr id="5" name="Rectangle 19"/>
          <p:cNvSpPr txBox="1">
            <a:spLocks noChangeArrowheads="1"/>
          </p:cNvSpPr>
          <p:nvPr userDrawn="1"/>
        </p:nvSpPr>
        <p:spPr bwMode="gray">
          <a:xfrm>
            <a:off x="87313" y="661394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7" name="Text Placeholder 6"/>
          <p:cNvSpPr>
            <a:spLocks noGrp="1"/>
          </p:cNvSpPr>
          <p:nvPr>
            <p:ph type="body" sz="quarter" idx="11"/>
          </p:nvPr>
        </p:nvSpPr>
        <p:spPr>
          <a:xfrm>
            <a:off x="1154113" y="1365250"/>
            <a:ext cx="6415087" cy="492125"/>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154113" y="4572000"/>
            <a:ext cx="7145337" cy="1449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45633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t>© 2015 Pearson Education, Inc.</a:t>
            </a:r>
          </a:p>
        </p:txBody>
      </p:sp>
      <p:sp>
        <p:nvSpPr>
          <p:cNvPr id="5" name="Rectangle 19"/>
          <p:cNvSpPr txBox="1">
            <a:spLocks noChangeArrowheads="1"/>
          </p:cNvSpPr>
          <p:nvPr userDrawn="1"/>
        </p:nvSpPr>
        <p:spPr bwMode="gray">
          <a:xfrm>
            <a:off x="87313" y="661394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dirty="0"/>
              <a:t>© 2015 Pearson Education, Inc.</a:t>
            </a:r>
          </a:p>
        </p:txBody>
      </p:sp>
      <p:sp>
        <p:nvSpPr>
          <p:cNvPr id="7" name="Text Placeholder 6"/>
          <p:cNvSpPr>
            <a:spLocks noGrp="1"/>
          </p:cNvSpPr>
          <p:nvPr>
            <p:ph type="body" sz="quarter" idx="11"/>
          </p:nvPr>
        </p:nvSpPr>
        <p:spPr>
          <a:xfrm>
            <a:off x="1392238" y="1435100"/>
            <a:ext cx="5992812" cy="338138"/>
          </a:xfrm>
        </p:spPr>
        <p:txBody>
          <a:bodyPr/>
          <a:lstStyle/>
          <a:p>
            <a:pPr lvl="0"/>
            <a:endParaRPr lang="en-US" dirty="0"/>
          </a:p>
        </p:txBody>
      </p:sp>
      <p:sp>
        <p:nvSpPr>
          <p:cNvPr id="9" name="Text Placeholder 8"/>
          <p:cNvSpPr>
            <a:spLocks noGrp="1"/>
          </p:cNvSpPr>
          <p:nvPr>
            <p:ph type="body" sz="quarter" idx="12"/>
          </p:nvPr>
        </p:nvSpPr>
        <p:spPr>
          <a:xfrm>
            <a:off x="942975" y="4010025"/>
            <a:ext cx="6442075" cy="1068388"/>
          </a:xfrm>
        </p:spPr>
        <p:txBody>
          <a:bodyPr/>
          <a:lstStyle/>
          <a:p>
            <a:pPr lvl="0"/>
            <a:endParaRPr lang="en-US" dirty="0"/>
          </a:p>
        </p:txBody>
      </p:sp>
    </p:spTree>
    <p:extLst>
      <p:ext uri="{BB962C8B-B14F-4D97-AF65-F5344CB8AC3E}">
        <p14:creationId xmlns:p14="http://schemas.microsoft.com/office/powerpoint/2010/main" val="219247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2015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62" r:id="rId4"/>
    <p:sldLayoutId id="2147483661" r:id="rId5"/>
    <p:sldLayoutId id="2147483660" r:id="rId6"/>
    <p:sldLayoutId id="2147483659" r:id="rId7"/>
    <p:sldLayoutId id="2147483658" r:id="rId8"/>
    <p:sldLayoutId id="2147483657" r:id="rId9"/>
    <p:sldLayoutId id="2147483656" r:id="rId10"/>
    <p:sldLayoutId id="2147483663" r:id="rId11"/>
    <p:sldLayoutId id="2147483653" r:id="rId12"/>
    <p:sldLayoutId id="2147483654" r:id="rId13"/>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3768147" cy="1569660"/>
          </a:xfrm>
        </p:spPr>
        <p:txBody>
          <a:bodyPr/>
          <a:lstStyle/>
          <a:p>
            <a:r>
              <a:rPr lang="en-US" dirty="0">
                <a:solidFill>
                  <a:srgbClr val="CF390E"/>
                </a:solidFill>
              </a:rPr>
              <a:t>Chapter 4: Newton</a:t>
            </a:r>
            <a:r>
              <a:rPr lang="fr-FR" dirty="0">
                <a:solidFill>
                  <a:srgbClr val="CF390E"/>
                </a:solidFill>
              </a:rPr>
              <a:t>'</a:t>
            </a:r>
            <a:r>
              <a:rPr lang="en-US" dirty="0">
                <a:solidFill>
                  <a:srgbClr val="CF390E"/>
                </a:solidFill>
              </a:rPr>
              <a:t>s Second Law of Motion</a:t>
            </a:r>
          </a:p>
        </p:txBody>
      </p:sp>
      <p:sp>
        <p:nvSpPr>
          <p:cNvPr id="3" name="Content Placeholder 2"/>
          <p:cNvSpPr>
            <a:spLocks noGrp="1"/>
          </p:cNvSpPr>
          <p:nvPr>
            <p:ph sz="quarter" idx="10"/>
          </p:nvPr>
        </p:nvSpPr>
        <p:spPr>
          <a:xfrm>
            <a:off x="-6220" y="6566391"/>
            <a:ext cx="4441371" cy="170315"/>
          </a:xfrm>
        </p:spPr>
        <p:txBody>
          <a:bodyPr/>
          <a:lstStyle/>
          <a:p>
            <a:pPr marL="0" indent="0">
              <a:buNone/>
            </a:pPr>
            <a:r>
              <a:rPr lang="en-GB" sz="900" dirty="0">
                <a:latin typeface="Arial" panose="020B0604020202020204" pitchFamily="34" charset="0"/>
                <a:cs typeface="Arial" panose="020B0604020202020204" pitchFamily="34" charset="0"/>
              </a:rPr>
              <a:t>© 2015 Pearson Education,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0" y="614907"/>
            <a:ext cx="9144000" cy="1066935"/>
          </a:xfrm>
        </p:spPr>
        <p:txBody>
          <a:bodyPr/>
          <a:lstStyle/>
          <a:p>
            <a:r>
              <a:rPr lang="en-US" dirty="0"/>
              <a:t>The Force of Friction</a:t>
            </a:r>
            <a:br>
              <a:rPr lang="en-US" dirty="0"/>
            </a:br>
            <a:r>
              <a:rPr lang="en-US" dirty="0"/>
              <a:t>CHECK YOUR ANSWER, Continued-1</a:t>
            </a:r>
          </a:p>
        </p:txBody>
      </p:sp>
      <p:sp>
        <p:nvSpPr>
          <p:cNvPr id="273412" name="Rectangle 4"/>
          <p:cNvSpPr>
            <a:spLocks noGrp="1" noChangeArrowheads="1"/>
          </p:cNvSpPr>
          <p:nvPr>
            <p:ph idx="1"/>
          </p:nvPr>
        </p:nvSpPr>
        <p:spPr/>
        <p:txBody>
          <a:bodyPr/>
          <a:lstStyle/>
          <a:p>
            <a:pPr marL="0" indent="0">
              <a:spcAft>
                <a:spcPts val="2720"/>
              </a:spcAft>
              <a:buNone/>
            </a:pPr>
            <a:r>
              <a:rPr lang="en-US" sz="2000" dirty="0"/>
              <a:t>When Sanjay pushes a refrigerator across a kitchen floor at an </a:t>
            </a:r>
            <a:r>
              <a:rPr lang="en-US" sz="2000" i="1" dirty="0"/>
              <a:t>increasing speed</a:t>
            </a:r>
            <a:r>
              <a:rPr lang="en-US" sz="2000" dirty="0"/>
              <a:t>, the amount of friction between the refrigerator and the floor is</a:t>
            </a:r>
          </a:p>
          <a:p>
            <a:pPr marL="514350" indent="-514350">
              <a:spcBef>
                <a:spcPts val="576"/>
              </a:spcBef>
              <a:spcAft>
                <a:spcPts val="2000"/>
              </a:spcAft>
              <a:buFont typeface="+mj-lt"/>
              <a:buAutoNum type="alphaUcPeriod"/>
            </a:pPr>
            <a:r>
              <a:rPr lang="en-US" sz="2000" b="1" dirty="0"/>
              <a:t>less than Sanjay</a:t>
            </a:r>
            <a:r>
              <a:rPr lang="fr-FR" sz="2000" b="1" dirty="0"/>
              <a:t>'</a:t>
            </a:r>
            <a:r>
              <a:rPr lang="en-US" sz="2000" b="1" dirty="0"/>
              <a:t>s push.</a:t>
            </a:r>
          </a:p>
        </p:txBody>
      </p:sp>
      <p:sp>
        <p:nvSpPr>
          <p:cNvPr id="2" name="Content Placeholder 1"/>
          <p:cNvSpPr>
            <a:spLocks noGrp="1"/>
          </p:cNvSpPr>
          <p:nvPr>
            <p:ph sz="quarter" idx="11"/>
          </p:nvPr>
        </p:nvSpPr>
        <p:spPr>
          <a:xfrm>
            <a:off x="365125" y="3833440"/>
            <a:ext cx="7985125" cy="1884363"/>
          </a:xfrm>
        </p:spPr>
        <p:txBody>
          <a:bodyPr/>
          <a:lstStyle/>
          <a:p>
            <a:pPr>
              <a:spcBef>
                <a:spcPts val="360"/>
              </a:spcBef>
            </a:pPr>
            <a:r>
              <a:rPr lang="en-US" sz="2000" b="1" dirty="0"/>
              <a:t>Explanation:</a:t>
            </a:r>
          </a:p>
          <a:p>
            <a:pPr>
              <a:spcBef>
                <a:spcPts val="480"/>
              </a:spcBef>
            </a:pPr>
            <a:r>
              <a:rPr lang="en-US" sz="2000" dirty="0"/>
              <a:t>The increasing speed indicates a net force greater than zero. </a:t>
            </a:r>
            <a:br>
              <a:rPr lang="en-US" sz="2000" dirty="0"/>
            </a:br>
            <a:r>
              <a:rPr lang="en-US" sz="2000" dirty="0"/>
              <a:t>The refrigerator is not in equilibrium.</a:t>
            </a:r>
          </a:p>
        </p:txBody>
      </p:sp>
    </p:spTree>
    <p:extLst>
      <p:ext uri="{BB962C8B-B14F-4D97-AF65-F5344CB8AC3E}">
        <p14:creationId xmlns:p14="http://schemas.microsoft.com/office/powerpoint/2010/main" val="3258575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Mass and </a:t>
            </a:r>
            <a:r>
              <a:rPr lang="en-US" dirty="0" smtClean="0"/>
              <a:t>Weight</a:t>
            </a:r>
            <a:endParaRPr lang="en-US" dirty="0"/>
          </a:p>
        </p:txBody>
      </p:sp>
      <p:sp>
        <p:nvSpPr>
          <p:cNvPr id="24579" name="Rectangle 3"/>
          <p:cNvSpPr>
            <a:spLocks noGrp="1" noChangeArrowheads="1"/>
          </p:cNvSpPr>
          <p:nvPr>
            <p:ph type="body" idx="1"/>
          </p:nvPr>
        </p:nvSpPr>
        <p:spPr/>
        <p:txBody>
          <a:bodyPr/>
          <a:lstStyle/>
          <a:p>
            <a:pPr>
              <a:spcAft>
                <a:spcPts val="4000"/>
              </a:spcAft>
            </a:pPr>
            <a:r>
              <a:rPr lang="en-US" dirty="0"/>
              <a:t>Mass: </a:t>
            </a:r>
            <a:r>
              <a:rPr lang="en-US" i="1" dirty="0"/>
              <a:t>The quantity of matter in an object. It is also the measure of the inertia or sluggishness that an object exhibits in response to any effort made to start it, stop it, or change its state of motion in any way</a:t>
            </a:r>
            <a:r>
              <a:rPr lang="en-US" i="1" dirty="0" smtClean="0"/>
              <a:t>. </a:t>
            </a:r>
            <a:r>
              <a:rPr lang="en-US" b="1" dirty="0" smtClean="0"/>
              <a:t>(Stuff)</a:t>
            </a:r>
            <a:endParaRPr lang="en-US" b="1" dirty="0"/>
          </a:p>
          <a:p>
            <a:r>
              <a:rPr lang="en-US" dirty="0"/>
              <a:t>Weight: </a:t>
            </a:r>
            <a:r>
              <a:rPr lang="en-US" i="1" dirty="0"/>
              <a:t>Usually the force upon an object due to gravity.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Mass and Weight, Continued</a:t>
            </a:r>
          </a:p>
        </p:txBody>
      </p:sp>
      <p:sp>
        <p:nvSpPr>
          <p:cNvPr id="26627" name="Rectangle 3"/>
          <p:cNvSpPr>
            <a:spLocks noGrp="1" noChangeArrowheads="1"/>
          </p:cNvSpPr>
          <p:nvPr>
            <p:ph idx="1"/>
          </p:nvPr>
        </p:nvSpPr>
        <p:spPr>
          <a:xfrm>
            <a:off x="365124" y="1957254"/>
            <a:ext cx="8383339" cy="4653915"/>
          </a:xfrm>
        </p:spPr>
        <p:txBody>
          <a:bodyPr/>
          <a:lstStyle/>
          <a:p>
            <a:r>
              <a:rPr lang="en-US" sz="2400" dirty="0"/>
              <a:t>Mass</a:t>
            </a:r>
          </a:p>
          <a:p>
            <a:pPr lvl="1"/>
            <a:r>
              <a:rPr lang="en-US" sz="2400" dirty="0"/>
              <a:t>A measure of the inertia of a material object</a:t>
            </a:r>
          </a:p>
          <a:p>
            <a:pPr lvl="1"/>
            <a:r>
              <a:rPr lang="en-US" sz="2400" dirty="0"/>
              <a:t>Independent of gravity Greater inertia </a:t>
            </a:r>
            <a:r>
              <a:rPr lang="en-US" dirty="0"/>
              <a:t>⇒ </a:t>
            </a:r>
            <a:r>
              <a:rPr lang="en-US" sz="2400" dirty="0">
                <a:sym typeface="Symbol" charset="0"/>
              </a:rPr>
              <a:t>greater mass</a:t>
            </a:r>
          </a:p>
          <a:p>
            <a:pPr lvl="1">
              <a:spcAft>
                <a:spcPts val="3400"/>
              </a:spcAft>
            </a:pPr>
            <a:r>
              <a:rPr lang="en-US" sz="2400" dirty="0">
                <a:sym typeface="Symbol" charset="0"/>
              </a:rPr>
              <a:t>Unit of measurement is the kilogram (kg</a:t>
            </a:r>
            <a:r>
              <a:rPr lang="en-US" sz="2400" dirty="0" smtClean="0">
                <a:sym typeface="Symbol" charset="0"/>
              </a:rPr>
              <a:t>) (slugs)</a:t>
            </a:r>
            <a:endParaRPr lang="en-US" sz="2400" dirty="0"/>
          </a:p>
          <a:p>
            <a:pPr>
              <a:spcAft>
                <a:spcPts val="200"/>
              </a:spcAft>
            </a:pPr>
            <a:r>
              <a:rPr lang="en-US" sz="2400" dirty="0"/>
              <a:t>Weight</a:t>
            </a:r>
          </a:p>
          <a:p>
            <a:pPr lvl="1">
              <a:spcBef>
                <a:spcPts val="490"/>
              </a:spcBef>
            </a:pPr>
            <a:r>
              <a:rPr lang="en-US" sz="2400" dirty="0"/>
              <a:t>Usually the force on an object due to gravity</a:t>
            </a:r>
          </a:p>
          <a:p>
            <a:pPr lvl="1">
              <a:spcBef>
                <a:spcPts val="472"/>
              </a:spcBef>
            </a:pPr>
            <a:r>
              <a:rPr lang="en-US" sz="2400" dirty="0"/>
              <a:t>Scientific unit of force is the newton (N)</a:t>
            </a:r>
          </a:p>
          <a:p>
            <a:pPr lvl="1">
              <a:spcBef>
                <a:spcPts val="572"/>
              </a:spcBef>
            </a:pPr>
            <a:r>
              <a:rPr lang="en-US" sz="2400" dirty="0"/>
              <a:t>Unit is also the pound (lb)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614908"/>
            <a:ext cx="9144000" cy="1077218"/>
          </a:xfrm>
        </p:spPr>
        <p:txBody>
          <a:bodyPr/>
          <a:lstStyle/>
          <a:p>
            <a:r>
              <a:rPr lang="en-US" dirty="0"/>
              <a:t>Mass—A Measure of Inertia</a:t>
            </a:r>
            <a:br>
              <a:rPr lang="en-US" dirty="0"/>
            </a:br>
            <a:r>
              <a:rPr lang="en-US" dirty="0"/>
              <a:t>CHECK YOUR NEIGHBOR</a:t>
            </a:r>
          </a:p>
        </p:txBody>
      </p:sp>
      <p:sp>
        <p:nvSpPr>
          <p:cNvPr id="30723" name="Rectangle 3"/>
          <p:cNvSpPr>
            <a:spLocks noGrp="1" noChangeArrowheads="1"/>
          </p:cNvSpPr>
          <p:nvPr>
            <p:ph idx="1"/>
          </p:nvPr>
        </p:nvSpPr>
        <p:spPr/>
        <p:txBody>
          <a:bodyPr/>
          <a:lstStyle/>
          <a:p>
            <a:pPr marL="0" indent="0">
              <a:spcBef>
                <a:spcPts val="476"/>
              </a:spcBef>
              <a:spcAft>
                <a:spcPts val="2800"/>
              </a:spcAft>
              <a:buNone/>
            </a:pPr>
            <a:r>
              <a:rPr lang="en-US" sz="2400" dirty="0"/>
              <a:t>If the mass of an object is halved, the weight of the object is</a:t>
            </a:r>
          </a:p>
          <a:p>
            <a:pPr marL="457200" indent="-457200">
              <a:spcAft>
                <a:spcPts val="100"/>
              </a:spcAft>
              <a:buFont typeface="+mj-lt"/>
              <a:buAutoNum type="alphaUcPeriod"/>
            </a:pPr>
            <a:r>
              <a:rPr lang="en-US" sz="2400" dirty="0"/>
              <a:t>halved.</a:t>
            </a:r>
          </a:p>
          <a:p>
            <a:pPr marL="457200" indent="-457200">
              <a:buFont typeface="+mj-lt"/>
              <a:buAutoNum type="alphaUcPeriod"/>
            </a:pPr>
            <a:r>
              <a:rPr lang="en-US" sz="2400" dirty="0"/>
              <a:t>twice.</a:t>
            </a:r>
          </a:p>
          <a:p>
            <a:pPr marL="457200" indent="-457200">
              <a:buFont typeface="+mj-lt"/>
              <a:buAutoNum type="alphaUcPeriod"/>
            </a:pPr>
            <a:r>
              <a:rPr lang="en-US" sz="2400" dirty="0"/>
              <a:t>depends on location.</a:t>
            </a:r>
          </a:p>
          <a:p>
            <a:pPr marL="457200" indent="-457200">
              <a:buFont typeface="+mj-lt"/>
              <a:buAutoNum type="alphaUcPeriod"/>
            </a:pPr>
            <a:r>
              <a:rPr lang="en-US" sz="2400" dirty="0"/>
              <a:t>None of the above.</a:t>
            </a:r>
            <a:endParaRPr lang="en-US" sz="2400" dirty="0">
              <a:sym typeface="Symbo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614908"/>
            <a:ext cx="9144000" cy="1077218"/>
          </a:xfrm>
        </p:spPr>
        <p:txBody>
          <a:bodyPr/>
          <a:lstStyle/>
          <a:p>
            <a:r>
              <a:rPr lang="en-US" dirty="0"/>
              <a:t>Mass—A Measure of </a:t>
            </a:r>
            <a:r>
              <a:rPr lang="en-US" dirty="0" smtClean="0"/>
              <a:t>Inertia</a:t>
            </a:r>
            <a:r>
              <a:rPr lang="en-US" dirty="0"/>
              <a:t/>
            </a:r>
            <a:br>
              <a:rPr lang="en-US" dirty="0"/>
            </a:br>
            <a:r>
              <a:rPr lang="en-US" dirty="0"/>
              <a:t>CHECK YOUR ANSWER </a:t>
            </a:r>
          </a:p>
        </p:txBody>
      </p:sp>
      <p:sp>
        <p:nvSpPr>
          <p:cNvPr id="30723" name="Rectangle 3"/>
          <p:cNvSpPr>
            <a:spLocks noGrp="1" noChangeArrowheads="1"/>
          </p:cNvSpPr>
          <p:nvPr>
            <p:ph idx="1"/>
          </p:nvPr>
        </p:nvSpPr>
        <p:spPr>
          <a:xfrm>
            <a:off x="365125" y="1957255"/>
            <a:ext cx="8229600" cy="1866600"/>
          </a:xfrm>
        </p:spPr>
        <p:txBody>
          <a:bodyPr/>
          <a:lstStyle/>
          <a:p>
            <a:pPr marL="0" indent="0">
              <a:spcAft>
                <a:spcPts val="2800"/>
              </a:spcAft>
              <a:buNone/>
            </a:pPr>
            <a:r>
              <a:rPr lang="en-US" sz="2400" dirty="0"/>
              <a:t>If the mass of an object is halved, the weight of the object is</a:t>
            </a:r>
          </a:p>
          <a:p>
            <a:pPr marL="457200" indent="-457200">
              <a:spcAft>
                <a:spcPts val="2400"/>
              </a:spcAft>
              <a:buFont typeface="+mj-lt"/>
              <a:buAutoNum type="alphaUcPeriod"/>
            </a:pPr>
            <a:r>
              <a:rPr lang="en-US" sz="2400" b="1" dirty="0"/>
              <a:t>halved.</a:t>
            </a:r>
          </a:p>
        </p:txBody>
      </p:sp>
      <p:sp>
        <p:nvSpPr>
          <p:cNvPr id="2" name="Content Placeholder 1"/>
          <p:cNvSpPr>
            <a:spLocks noGrp="1"/>
          </p:cNvSpPr>
          <p:nvPr>
            <p:ph sz="quarter" idx="11"/>
          </p:nvPr>
        </p:nvSpPr>
        <p:spPr>
          <a:xfrm>
            <a:off x="381433" y="3713292"/>
            <a:ext cx="7985125" cy="1884363"/>
          </a:xfrm>
        </p:spPr>
        <p:txBody>
          <a:bodyPr/>
          <a:lstStyle/>
          <a:p>
            <a:r>
              <a:rPr lang="en-US" b="1" dirty="0">
                <a:sym typeface="Symbol" charset="0"/>
              </a:rPr>
              <a:t>Comment: </a:t>
            </a:r>
          </a:p>
          <a:p>
            <a:pPr>
              <a:spcBef>
                <a:spcPts val="476"/>
              </a:spcBef>
            </a:pPr>
            <a:r>
              <a:rPr lang="en-US" dirty="0">
                <a:sym typeface="Symbol" charset="0"/>
              </a:rPr>
              <a:t>Weight and mass are directly proportional to each other.</a:t>
            </a:r>
          </a:p>
        </p:txBody>
      </p:sp>
    </p:spTree>
    <p:extLst>
      <p:ext uri="{BB962C8B-B14F-4D97-AF65-F5344CB8AC3E}">
        <p14:creationId xmlns:p14="http://schemas.microsoft.com/office/powerpoint/2010/main" val="2271238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title"/>
          </p:nvPr>
        </p:nvSpPr>
        <p:spPr/>
        <p:txBody>
          <a:bodyPr/>
          <a:lstStyle/>
          <a:p>
            <a:r>
              <a:rPr lang="en-US" dirty="0"/>
              <a:t>Mass and Weight, </a:t>
            </a:r>
            <a:r>
              <a:rPr lang="en-US" dirty="0" smtClean="0"/>
              <a:t>Continued-1</a:t>
            </a:r>
            <a:endParaRPr lang="en-US" dirty="0"/>
          </a:p>
        </p:txBody>
      </p:sp>
      <p:sp>
        <p:nvSpPr>
          <p:cNvPr id="32771" name="Rectangle 4"/>
          <p:cNvSpPr>
            <a:spLocks noGrp="1" noChangeArrowheads="1"/>
          </p:cNvSpPr>
          <p:nvPr>
            <p:ph type="body" idx="1"/>
          </p:nvPr>
        </p:nvSpPr>
        <p:spPr/>
        <p:txBody>
          <a:bodyPr/>
          <a:lstStyle/>
          <a:p>
            <a:pPr>
              <a:lnSpc>
                <a:spcPct val="95000"/>
              </a:lnSpc>
              <a:spcAft>
                <a:spcPts val="2800"/>
              </a:spcAft>
            </a:pPr>
            <a:r>
              <a:rPr lang="en-US" sz="2400" dirty="0"/>
              <a:t>Mass and weight in everyday conversation are interchangeable.</a:t>
            </a:r>
          </a:p>
          <a:p>
            <a:pPr>
              <a:lnSpc>
                <a:spcPct val="95000"/>
              </a:lnSpc>
              <a:spcAft>
                <a:spcPts val="2600"/>
              </a:spcAft>
            </a:pPr>
            <a:r>
              <a:rPr lang="en-US" sz="2400" dirty="0"/>
              <a:t>Mass, however, is different and more fundamental than weight.</a:t>
            </a:r>
          </a:p>
          <a:p>
            <a:pPr>
              <a:lnSpc>
                <a:spcPct val="95000"/>
              </a:lnSpc>
              <a:spcAft>
                <a:spcPts val="200"/>
              </a:spcAft>
            </a:pPr>
            <a:r>
              <a:rPr lang="en-US" sz="2400" dirty="0"/>
              <a:t>Mass versus weight</a:t>
            </a:r>
          </a:p>
          <a:p>
            <a:pPr lvl="1">
              <a:lnSpc>
                <a:spcPct val="95000"/>
              </a:lnSpc>
              <a:spcBef>
                <a:spcPts val="480"/>
              </a:spcBef>
            </a:pPr>
            <a:r>
              <a:rPr lang="en-US" sz="2400" dirty="0"/>
              <a:t>On the Moon and Earth:</a:t>
            </a:r>
          </a:p>
          <a:p>
            <a:pPr lvl="2">
              <a:lnSpc>
                <a:spcPct val="95000"/>
              </a:lnSpc>
              <a:spcBef>
                <a:spcPts val="376"/>
              </a:spcBef>
              <a:spcAft>
                <a:spcPts val="100"/>
              </a:spcAft>
            </a:pPr>
            <a:r>
              <a:rPr lang="en-US" sz="2000" dirty="0"/>
              <a:t>Weight of an object on the Moon </a:t>
            </a:r>
            <a:br>
              <a:rPr lang="en-US" sz="2000" dirty="0"/>
            </a:br>
            <a:r>
              <a:rPr lang="en-US" sz="2000" dirty="0"/>
              <a:t>is less than on Earth.</a:t>
            </a:r>
          </a:p>
          <a:p>
            <a:pPr lvl="2">
              <a:lnSpc>
                <a:spcPct val="95000"/>
              </a:lnSpc>
              <a:spcBef>
                <a:spcPts val="360"/>
              </a:spcBef>
            </a:pPr>
            <a:r>
              <a:rPr lang="en-US" sz="2000" dirty="0"/>
              <a:t>Mass of an object is the same </a:t>
            </a:r>
            <a:br>
              <a:rPr lang="en-US" sz="2000" dirty="0"/>
            </a:br>
            <a:r>
              <a:rPr lang="en-US" sz="2000" dirty="0"/>
              <a:t>in both locations.</a:t>
            </a:r>
          </a:p>
        </p:txBody>
      </p:sp>
      <p:pic>
        <p:nvPicPr>
          <p:cNvPr id="32770" name="Picture 7" descr="Cartoon representation of an anvil."/>
          <p:cNvPicPr>
            <a:picLocks noChangeAspect="1" noChangeArrowheads="1"/>
          </p:cNvPicPr>
          <p:nvPr/>
        </p:nvPicPr>
        <p:blipFill>
          <a:blip r:embed="rId3">
            <a:extLst>
              <a:ext uri="{28A0092B-C50C-407E-A947-70E740481C1C}">
                <a14:useLocalDpi xmlns:a14="http://schemas.microsoft.com/office/drawing/2010/main" val="0"/>
              </a:ext>
            </a:extLst>
          </a:blip>
          <a:srcRect b="2556"/>
          <a:stretch>
            <a:fillRect/>
          </a:stretch>
        </p:blipFill>
        <p:spPr bwMode="auto">
          <a:xfrm>
            <a:off x="5412100" y="3651889"/>
            <a:ext cx="3335660" cy="278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Mass and Weight, </a:t>
            </a:r>
            <a:r>
              <a:rPr lang="en-US" dirty="0" smtClean="0"/>
              <a:t>Continued-2</a:t>
            </a:r>
            <a:endParaRPr lang="en-US" dirty="0"/>
          </a:p>
        </p:txBody>
      </p:sp>
      <p:sp>
        <p:nvSpPr>
          <p:cNvPr id="2" name="Content Placeholder 1"/>
          <p:cNvSpPr>
            <a:spLocks noGrp="1"/>
          </p:cNvSpPr>
          <p:nvPr>
            <p:ph idx="1"/>
          </p:nvPr>
        </p:nvSpPr>
        <p:spPr>
          <a:xfrm>
            <a:off x="365124" y="1959111"/>
            <a:ext cx="8229600" cy="3142608"/>
          </a:xfrm>
        </p:spPr>
        <p:txBody>
          <a:bodyPr/>
          <a:lstStyle/>
          <a:p>
            <a:r>
              <a:rPr lang="en-US" dirty="0"/>
              <a:t>1 kilogram weighs 10 newtons (9.8 newtons, to be precise</a:t>
            </a:r>
            <a:r>
              <a:rPr lang="en-US" dirty="0" smtClean="0"/>
              <a:t>).</a:t>
            </a:r>
          </a:p>
          <a:p>
            <a:pPr marL="0" indent="0">
              <a:buNone/>
            </a:pPr>
            <a:endParaRPr lang="en-US" dirty="0"/>
          </a:p>
          <a:p>
            <a:r>
              <a:rPr lang="en-US" dirty="0"/>
              <a:t>Relationship between kilograms and pounds:</a:t>
            </a:r>
          </a:p>
          <a:p>
            <a:pPr lvl="1"/>
            <a:r>
              <a:rPr lang="en-US" dirty="0"/>
              <a:t>1 kg = 2.2 lb = 10 N at Earth</a:t>
            </a:r>
            <a:r>
              <a:rPr lang="fr-FR" dirty="0"/>
              <a:t>'</a:t>
            </a:r>
            <a:r>
              <a:rPr lang="en-US" dirty="0"/>
              <a:t>s surface</a:t>
            </a:r>
          </a:p>
          <a:p>
            <a:pPr lvl="1"/>
            <a:r>
              <a:rPr lang="en-US" dirty="0"/>
              <a:t>1 lb = 4.45 </a:t>
            </a:r>
            <a:r>
              <a:rPr lang="en-US" dirty="0" smtClean="0"/>
              <a:t>N (How to remember this number)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14908"/>
            <a:ext cx="9144000" cy="1077218"/>
          </a:xfrm>
        </p:spPr>
        <p:txBody>
          <a:bodyPr/>
          <a:lstStyle/>
          <a:p>
            <a:r>
              <a:rPr lang="en-US" dirty="0"/>
              <a:t>Mass and Weight</a:t>
            </a:r>
            <a:br>
              <a:rPr lang="en-US" dirty="0"/>
            </a:br>
            <a:r>
              <a:rPr lang="en-US" dirty="0"/>
              <a:t>CHECK YOUR NEIGHBOR</a:t>
            </a:r>
          </a:p>
        </p:txBody>
      </p:sp>
      <p:sp>
        <p:nvSpPr>
          <p:cNvPr id="297987" name="Rectangle 3"/>
          <p:cNvSpPr>
            <a:spLocks noGrp="1" noChangeArrowheads="1"/>
          </p:cNvSpPr>
          <p:nvPr>
            <p:ph type="body" idx="1"/>
          </p:nvPr>
        </p:nvSpPr>
        <p:spPr/>
        <p:txBody>
          <a:bodyPr/>
          <a:lstStyle/>
          <a:p>
            <a:pPr marL="0" indent="0">
              <a:spcAft>
                <a:spcPts val="2800"/>
              </a:spcAft>
              <a:buNone/>
            </a:pPr>
            <a:r>
              <a:rPr lang="en-US" sz="2400" dirty="0"/>
              <a:t>When the string is pulled down slowly, the top string breaks, which best illustrates the</a:t>
            </a:r>
          </a:p>
          <a:p>
            <a:pPr marL="457200" indent="-457200">
              <a:spcAft>
                <a:spcPts val="100"/>
              </a:spcAft>
              <a:buFont typeface="+mj-lt"/>
              <a:buAutoNum type="alphaUcPeriod"/>
            </a:pPr>
            <a:r>
              <a:rPr lang="en-US" sz="2400" dirty="0"/>
              <a:t>weight of the ball.</a:t>
            </a:r>
          </a:p>
          <a:p>
            <a:pPr marL="457200" indent="-457200">
              <a:buFont typeface="+mj-lt"/>
              <a:buAutoNum type="alphaUcPeriod"/>
            </a:pPr>
            <a:r>
              <a:rPr lang="en-US" sz="2400" dirty="0"/>
              <a:t>mass of the ball.</a:t>
            </a:r>
          </a:p>
          <a:p>
            <a:pPr marL="457200" indent="-457200">
              <a:buFont typeface="+mj-lt"/>
              <a:buAutoNum type="alphaUcPeriod"/>
            </a:pPr>
            <a:r>
              <a:rPr lang="en-US" sz="2400" dirty="0"/>
              <a:t>volume of the ball.</a:t>
            </a:r>
          </a:p>
          <a:p>
            <a:pPr marL="457200" indent="-457200">
              <a:buFont typeface="+mj-lt"/>
              <a:buAutoNum type="alphaUcPeriod"/>
            </a:pPr>
            <a:r>
              <a:rPr lang="en-US" sz="2400" dirty="0"/>
              <a:t>density of the ball.</a:t>
            </a:r>
          </a:p>
        </p:txBody>
      </p:sp>
      <p:pic>
        <p:nvPicPr>
          <p:cNvPr id="5" name="Picture 4" descr="Cartoon representation of a ball suspended by a string. The bottom of the ball has a another string attached to it that is being tugged down by a hand."/>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6508748" y="2549941"/>
            <a:ext cx="1468632" cy="399331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Mass and Weight</a:t>
            </a:r>
            <a:br>
              <a:rPr lang="en-US" dirty="0"/>
            </a:br>
            <a:r>
              <a:rPr lang="en-US" dirty="0"/>
              <a:t>CHECK YOUR ANSWER</a:t>
            </a:r>
          </a:p>
        </p:txBody>
      </p:sp>
      <p:sp>
        <p:nvSpPr>
          <p:cNvPr id="297987" name="Rectangle 3"/>
          <p:cNvSpPr>
            <a:spLocks noGrp="1" noChangeArrowheads="1"/>
          </p:cNvSpPr>
          <p:nvPr>
            <p:ph idx="1"/>
          </p:nvPr>
        </p:nvSpPr>
        <p:spPr>
          <a:xfrm>
            <a:off x="365125" y="1957255"/>
            <a:ext cx="8229600" cy="1838890"/>
          </a:xfrm>
        </p:spPr>
        <p:txBody>
          <a:bodyPr/>
          <a:lstStyle/>
          <a:p>
            <a:pPr marL="0" indent="0">
              <a:spcAft>
                <a:spcPts val="2800"/>
              </a:spcAft>
              <a:buNone/>
            </a:pPr>
            <a:r>
              <a:rPr lang="en-US" sz="2400" dirty="0"/>
              <a:t>When the string is pulled down slowly, the top string breaks, which best illustrates the</a:t>
            </a:r>
          </a:p>
          <a:p>
            <a:pPr marL="457200" indent="-457200">
              <a:spcAft>
                <a:spcPts val="2400"/>
              </a:spcAft>
              <a:buFont typeface="+mj-lt"/>
              <a:buAutoNum type="alphaUcPeriod"/>
            </a:pPr>
            <a:r>
              <a:rPr lang="en-US" sz="2400" b="1" dirty="0"/>
              <a:t>weight of the ball.</a:t>
            </a:r>
          </a:p>
        </p:txBody>
      </p:sp>
      <p:sp>
        <p:nvSpPr>
          <p:cNvPr id="2" name="Content Placeholder 1"/>
          <p:cNvSpPr>
            <a:spLocks noGrp="1"/>
          </p:cNvSpPr>
          <p:nvPr>
            <p:ph sz="quarter" idx="11"/>
          </p:nvPr>
        </p:nvSpPr>
        <p:spPr>
          <a:xfrm>
            <a:off x="392834" y="3802426"/>
            <a:ext cx="7985125" cy="1884363"/>
          </a:xfrm>
        </p:spPr>
        <p:txBody>
          <a:bodyPr/>
          <a:lstStyle/>
          <a:p>
            <a:r>
              <a:rPr lang="en-US" b="1" dirty="0"/>
              <a:t>Explanation:</a:t>
            </a:r>
          </a:p>
          <a:p>
            <a:r>
              <a:rPr lang="en-US" dirty="0"/>
              <a:t>Tension in the top string is the pulling tension </a:t>
            </a:r>
            <a:r>
              <a:rPr lang="en-US" i="1" dirty="0"/>
              <a:t>plus</a:t>
            </a:r>
            <a:r>
              <a:rPr lang="en-US" dirty="0"/>
              <a:t> the weight of the ball, both of which break the top string.</a:t>
            </a:r>
          </a:p>
        </p:txBody>
      </p:sp>
    </p:spTree>
    <p:extLst>
      <p:ext uri="{BB962C8B-B14F-4D97-AF65-F5344CB8AC3E}">
        <p14:creationId xmlns:p14="http://schemas.microsoft.com/office/powerpoint/2010/main" val="817801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a:t>Mass and Weight</a:t>
            </a:r>
            <a:br>
              <a:rPr lang="en-US" dirty="0"/>
            </a:br>
            <a:r>
              <a:rPr lang="en-US" dirty="0"/>
              <a:t>CHECK YOUR NEIGHBOR, Continued</a:t>
            </a:r>
          </a:p>
        </p:txBody>
      </p:sp>
      <p:sp>
        <p:nvSpPr>
          <p:cNvPr id="302083" name="Rectangle 3"/>
          <p:cNvSpPr>
            <a:spLocks noGrp="1" noChangeArrowheads="1"/>
          </p:cNvSpPr>
          <p:nvPr>
            <p:ph type="body" idx="1"/>
          </p:nvPr>
        </p:nvSpPr>
        <p:spPr/>
        <p:txBody>
          <a:bodyPr/>
          <a:lstStyle/>
          <a:p>
            <a:pPr marL="0" indent="0">
              <a:spcAft>
                <a:spcPts val="2800"/>
              </a:spcAft>
              <a:buNone/>
            </a:pPr>
            <a:r>
              <a:rPr lang="en-US" sz="2400" dirty="0"/>
              <a:t>When the string is pulled down quickly, the bottom string breaks, which best illustrates the</a:t>
            </a:r>
          </a:p>
          <a:p>
            <a:pPr marL="457200" indent="-457200">
              <a:spcAft>
                <a:spcPts val="100"/>
              </a:spcAft>
              <a:buFont typeface="+mj-lt"/>
              <a:buAutoNum type="alphaUcPeriod"/>
            </a:pPr>
            <a:r>
              <a:rPr lang="en-US" sz="2400" dirty="0"/>
              <a:t>weight of the ball.</a:t>
            </a:r>
          </a:p>
          <a:p>
            <a:pPr marL="457200" indent="-457200">
              <a:buFont typeface="+mj-lt"/>
              <a:buAutoNum type="alphaUcPeriod"/>
            </a:pPr>
            <a:r>
              <a:rPr lang="en-US" sz="2400" dirty="0"/>
              <a:t>mass of the ball. </a:t>
            </a:r>
          </a:p>
          <a:p>
            <a:pPr marL="457200" indent="-457200">
              <a:buFont typeface="+mj-lt"/>
              <a:buAutoNum type="alphaUcPeriod"/>
            </a:pPr>
            <a:r>
              <a:rPr lang="en-US" sz="2400" dirty="0"/>
              <a:t>volume of the ball.</a:t>
            </a:r>
          </a:p>
          <a:p>
            <a:pPr marL="457200" indent="-457200">
              <a:buFont typeface="+mj-lt"/>
              <a:buAutoNum type="alphaUcPeriod"/>
            </a:pPr>
            <a:r>
              <a:rPr lang="en-US" sz="2400" dirty="0"/>
              <a:t>density of the ball.</a:t>
            </a:r>
          </a:p>
        </p:txBody>
      </p:sp>
      <p:pic>
        <p:nvPicPr>
          <p:cNvPr id="8" name="Picture 7" descr="Cartoon representation of a ball suspended by a string. The bottom of the ball has an another string attached to it that is being tugged down by a hand."/>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6508748" y="2549941"/>
            <a:ext cx="1468632" cy="399331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This lecture will help you understand:</a:t>
            </a:r>
          </a:p>
        </p:txBody>
      </p:sp>
      <p:sp>
        <p:nvSpPr>
          <p:cNvPr id="6147" name="Rectangle 3"/>
          <p:cNvSpPr>
            <a:spLocks noGrp="1" noChangeArrowheads="1"/>
          </p:cNvSpPr>
          <p:nvPr>
            <p:ph type="body" idx="1"/>
          </p:nvPr>
        </p:nvSpPr>
        <p:spPr/>
        <p:txBody>
          <a:bodyPr/>
          <a:lstStyle/>
          <a:p>
            <a:r>
              <a:rPr lang="en-US" dirty="0"/>
              <a:t>Force Causes Acceleration</a:t>
            </a:r>
          </a:p>
          <a:p>
            <a:r>
              <a:rPr lang="en-US" dirty="0"/>
              <a:t>Friction</a:t>
            </a:r>
          </a:p>
          <a:p>
            <a:r>
              <a:rPr lang="en-US" dirty="0"/>
              <a:t>Mass and Weight</a:t>
            </a:r>
          </a:p>
          <a:p>
            <a:r>
              <a:rPr lang="en-US" dirty="0"/>
              <a:t>Newton</a:t>
            </a:r>
            <a:r>
              <a:rPr lang="fr-FR" dirty="0"/>
              <a:t>'</a:t>
            </a:r>
            <a:r>
              <a:rPr lang="en-US" dirty="0"/>
              <a:t>s Second Law of Motion</a:t>
            </a:r>
          </a:p>
          <a:p>
            <a:r>
              <a:rPr lang="en-US" dirty="0"/>
              <a:t>Free Fall</a:t>
            </a:r>
          </a:p>
          <a:p>
            <a:r>
              <a:rPr lang="en-US" dirty="0"/>
              <a:t>Nonfree Fall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a:t>Mass and </a:t>
            </a:r>
            <a:r>
              <a:rPr lang="en-US" dirty="0" smtClean="0"/>
              <a:t>Weight</a:t>
            </a:r>
            <a:r>
              <a:rPr lang="en-US" dirty="0"/>
              <a:t/>
            </a:r>
            <a:br>
              <a:rPr lang="en-US" dirty="0"/>
            </a:br>
            <a:r>
              <a:rPr lang="en-US" dirty="0"/>
              <a:t>CHECK YOUR ANSWER, Continued</a:t>
            </a:r>
          </a:p>
        </p:txBody>
      </p:sp>
      <p:sp>
        <p:nvSpPr>
          <p:cNvPr id="302083" name="Rectangle 3"/>
          <p:cNvSpPr>
            <a:spLocks noGrp="1" noChangeArrowheads="1"/>
          </p:cNvSpPr>
          <p:nvPr>
            <p:ph idx="1"/>
          </p:nvPr>
        </p:nvSpPr>
        <p:spPr>
          <a:xfrm>
            <a:off x="365125" y="1957255"/>
            <a:ext cx="8229600" cy="1658781"/>
          </a:xfrm>
        </p:spPr>
        <p:txBody>
          <a:bodyPr/>
          <a:lstStyle/>
          <a:p>
            <a:pPr marL="0" indent="0">
              <a:spcAft>
                <a:spcPts val="2800"/>
              </a:spcAft>
              <a:buNone/>
            </a:pPr>
            <a:r>
              <a:rPr lang="en-US" sz="2400" dirty="0"/>
              <a:t>When the string is pulled down quickly, the bottom string breaks, which best illustrates the</a:t>
            </a:r>
          </a:p>
          <a:p>
            <a:pPr marL="457200" indent="-457200">
              <a:spcAft>
                <a:spcPts val="2400"/>
              </a:spcAft>
              <a:buFont typeface="+mj-lt"/>
              <a:buAutoNum type="alphaUcPeriod" startAt="2"/>
            </a:pPr>
            <a:r>
              <a:rPr lang="en-US" sz="2400" b="1" dirty="0"/>
              <a:t>mass of the ball. </a:t>
            </a:r>
          </a:p>
        </p:txBody>
      </p:sp>
      <p:sp>
        <p:nvSpPr>
          <p:cNvPr id="2" name="Content Placeholder 1"/>
          <p:cNvSpPr>
            <a:spLocks noGrp="1"/>
          </p:cNvSpPr>
          <p:nvPr>
            <p:ph sz="quarter" idx="11"/>
          </p:nvPr>
        </p:nvSpPr>
        <p:spPr>
          <a:xfrm>
            <a:off x="365125" y="3768724"/>
            <a:ext cx="7985125" cy="1884363"/>
          </a:xfrm>
        </p:spPr>
        <p:txBody>
          <a:bodyPr/>
          <a:lstStyle/>
          <a:p>
            <a:r>
              <a:rPr lang="en-US" b="1" dirty="0"/>
              <a:t>Explanation:</a:t>
            </a:r>
          </a:p>
          <a:p>
            <a:pPr>
              <a:spcBef>
                <a:spcPts val="476"/>
              </a:spcBef>
            </a:pPr>
            <a:r>
              <a:rPr lang="en-US" dirty="0"/>
              <a:t>It is the "laziness" of the ball that tends to keep it at rest, resulting in the breaking of the bottom string.</a:t>
            </a:r>
          </a:p>
        </p:txBody>
      </p:sp>
    </p:spTree>
    <p:extLst>
      <p:ext uri="{BB962C8B-B14F-4D97-AF65-F5344CB8AC3E}">
        <p14:creationId xmlns:p14="http://schemas.microsoft.com/office/powerpoint/2010/main" val="202020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Mass Resists </a:t>
            </a:r>
            <a:r>
              <a:rPr lang="en-US" dirty="0" smtClean="0"/>
              <a:t>Acceleration</a:t>
            </a:r>
            <a:endParaRPr lang="en-US" dirty="0"/>
          </a:p>
        </p:txBody>
      </p:sp>
      <p:sp>
        <p:nvSpPr>
          <p:cNvPr id="2" name="Content Placeholder 1"/>
          <p:cNvSpPr>
            <a:spLocks noGrp="1"/>
          </p:cNvSpPr>
          <p:nvPr>
            <p:ph idx="1"/>
          </p:nvPr>
        </p:nvSpPr>
        <p:spPr>
          <a:xfrm>
            <a:off x="369667" y="1957019"/>
            <a:ext cx="8422640" cy="2164815"/>
          </a:xfrm>
        </p:spPr>
        <p:txBody>
          <a:bodyPr/>
          <a:lstStyle/>
          <a:p>
            <a:r>
              <a:rPr lang="en-US" dirty="0"/>
              <a:t>The same force applied to</a:t>
            </a:r>
          </a:p>
          <a:p>
            <a:pPr lvl="1"/>
            <a:r>
              <a:rPr lang="en-US" dirty="0"/>
              <a:t>twice the mass produces half the acceleration.</a:t>
            </a:r>
          </a:p>
          <a:p>
            <a:pPr lvl="1"/>
            <a:r>
              <a:rPr lang="en-US" dirty="0"/>
              <a:t>3 times the mass, produces 1/3 the acceleration.</a:t>
            </a:r>
          </a:p>
        </p:txBody>
      </p:sp>
      <p:pic>
        <p:nvPicPr>
          <p:cNvPr id="5" name="Picture 4" descr="Acceleration tilde 1 over mass"/>
          <p:cNvPicPr>
            <a:picLocks noChangeAspect="1"/>
          </p:cNvPicPr>
          <p:nvPr/>
        </p:nvPicPr>
        <p:blipFill>
          <a:blip r:embed="rId3"/>
          <a:stretch>
            <a:fillRect/>
          </a:stretch>
        </p:blipFill>
        <p:spPr>
          <a:xfrm>
            <a:off x="2811707" y="4038632"/>
            <a:ext cx="3627926" cy="1129112"/>
          </a:xfrm>
          <a:prstGeom prst="rect">
            <a:avLst/>
          </a:prstGeom>
        </p:spPr>
      </p:pic>
      <p:sp>
        <p:nvSpPr>
          <p:cNvPr id="3" name="Text Placeholder 2"/>
          <p:cNvSpPr>
            <a:spLocks noGrp="1"/>
          </p:cNvSpPr>
          <p:nvPr>
            <p:ph type="body" sz="quarter" idx="12"/>
          </p:nvPr>
        </p:nvSpPr>
        <p:spPr>
          <a:xfrm>
            <a:off x="365124" y="5473506"/>
            <a:ext cx="8298872" cy="1068388"/>
          </a:xfrm>
        </p:spPr>
        <p:txBody>
          <a:bodyPr/>
          <a:lstStyle/>
          <a:p>
            <a:pPr lvl="1"/>
            <a:r>
              <a:rPr lang="en-US" dirty="0"/>
              <a:t>Acceleration is </a:t>
            </a:r>
            <a:r>
              <a:rPr lang="en-US" i="1" dirty="0"/>
              <a:t>inversely</a:t>
            </a:r>
            <a:r>
              <a:rPr lang="en-US" dirty="0"/>
              <a:t> proportional to mass.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lstStyle/>
          <a:p>
            <a:r>
              <a:rPr lang="en-US" dirty="0"/>
              <a:t>Newton</a:t>
            </a:r>
            <a:r>
              <a:rPr lang="fr-FR" dirty="0"/>
              <a:t>'</a:t>
            </a:r>
            <a:r>
              <a:rPr lang="en-US" dirty="0"/>
              <a:t>s Second Law of Motion</a:t>
            </a:r>
          </a:p>
        </p:txBody>
      </p:sp>
      <p:sp>
        <p:nvSpPr>
          <p:cNvPr id="47108" name="Rectangle 4"/>
          <p:cNvSpPr>
            <a:spLocks noGrp="1" noChangeArrowheads="1"/>
          </p:cNvSpPr>
          <p:nvPr>
            <p:ph type="body" idx="1"/>
          </p:nvPr>
        </p:nvSpPr>
        <p:spPr/>
        <p:txBody>
          <a:bodyPr/>
          <a:lstStyle/>
          <a:p>
            <a:r>
              <a:rPr lang="en-US" dirty="0"/>
              <a:t>Isaac Newton was the first to connect the concepts of force and mass to produce acceleration.</a:t>
            </a:r>
          </a:p>
        </p:txBody>
      </p:sp>
      <p:pic>
        <p:nvPicPr>
          <p:cNvPr id="5" name="Picture 4" descr="Cartoon representation of a man pushing an elephant which has each of its feet resting on balls."/>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2807368" y="3023414"/>
            <a:ext cx="4300352" cy="349341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614908"/>
            <a:ext cx="9144000" cy="584775"/>
          </a:xfrm>
        </p:spPr>
        <p:txBody>
          <a:bodyPr/>
          <a:lstStyle/>
          <a:p>
            <a:r>
              <a:rPr lang="en-US" dirty="0"/>
              <a:t>Newton</a:t>
            </a:r>
            <a:r>
              <a:rPr lang="fr-FR" dirty="0"/>
              <a:t>'</a:t>
            </a:r>
            <a:r>
              <a:rPr lang="en-US" dirty="0"/>
              <a:t>s Second Law of Motion, </a:t>
            </a:r>
            <a:r>
              <a:rPr lang="en-US" dirty="0" smtClean="0"/>
              <a:t>Continued</a:t>
            </a:r>
            <a:endParaRPr lang="en-US" dirty="0"/>
          </a:p>
        </p:txBody>
      </p:sp>
      <p:sp>
        <p:nvSpPr>
          <p:cNvPr id="49155" name="Rectangle 3"/>
          <p:cNvSpPr>
            <a:spLocks noGrp="1" noChangeArrowheads="1"/>
          </p:cNvSpPr>
          <p:nvPr>
            <p:ph type="body" idx="1"/>
          </p:nvPr>
        </p:nvSpPr>
        <p:spPr/>
        <p:txBody>
          <a:bodyPr/>
          <a:lstStyle/>
          <a:p>
            <a:r>
              <a:rPr lang="en-US" dirty="0"/>
              <a:t>Newton</a:t>
            </a:r>
            <a:r>
              <a:rPr lang="fr-FR" dirty="0"/>
              <a:t>'</a:t>
            </a:r>
            <a:r>
              <a:rPr lang="en-US" dirty="0"/>
              <a:t>s second law (the law of acceleration) relates acceleration and force.</a:t>
            </a:r>
          </a:p>
          <a:p>
            <a:pPr marL="971550" lvl="1" indent="-514350">
              <a:buFont typeface="+mj-lt"/>
              <a:buAutoNum type="arabicPeriod"/>
            </a:pPr>
            <a:r>
              <a:rPr lang="en-US" i="1" dirty="0"/>
              <a:t>The acceleration produced by a net force on an object is directly proportional to the net force, is in the same direction as the net force, and is inversely proportional to the mass of the object</a:t>
            </a:r>
            <a:r>
              <a:rPr lang="en-US" i="1" dirty="0" smtClean="0"/>
              <a:t>.</a:t>
            </a:r>
          </a:p>
          <a:p>
            <a:pPr marL="457200" lvl="1" indent="0">
              <a:buNone/>
            </a:pPr>
            <a:endParaRPr lang="en-US" i="1" dirty="0"/>
          </a:p>
          <a:p>
            <a:pPr marL="1200150" lvl="1" indent="-742950">
              <a:buFont typeface="+mj-lt"/>
              <a:buAutoNum type="arabicPeriod" startAt="2"/>
            </a:pPr>
            <a:r>
              <a:rPr lang="en-US" sz="3600" b="1" dirty="0" smtClean="0"/>
              <a:t>F = ma    (Much easier to learn.)</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arn(inVertic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arn(inVertical)">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Effect transition="in" filter="barn(inVertical)">
                                      <p:cBhvr>
                                        <p:cTn id="17"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0" y="614908"/>
            <a:ext cx="9047018" cy="1077218"/>
          </a:xfrm>
        </p:spPr>
        <p:txBody>
          <a:bodyPr/>
          <a:lstStyle/>
          <a:p>
            <a:r>
              <a:rPr lang="en-US" dirty="0"/>
              <a:t>Newton</a:t>
            </a:r>
            <a:r>
              <a:rPr lang="fr-FR" dirty="0"/>
              <a:t>'</a:t>
            </a:r>
            <a:r>
              <a:rPr lang="en-US" dirty="0"/>
              <a:t>s Second Law of Motion, Continued-1</a:t>
            </a:r>
          </a:p>
        </p:txBody>
      </p:sp>
      <p:sp>
        <p:nvSpPr>
          <p:cNvPr id="2" name="Content Placeholder 1"/>
          <p:cNvSpPr>
            <a:spLocks noGrp="1"/>
          </p:cNvSpPr>
          <p:nvPr>
            <p:ph idx="1"/>
          </p:nvPr>
        </p:nvSpPr>
        <p:spPr>
          <a:xfrm>
            <a:off x="366319" y="1962227"/>
            <a:ext cx="3333482" cy="545305"/>
          </a:xfrm>
        </p:spPr>
        <p:txBody>
          <a:bodyPr/>
          <a:lstStyle/>
          <a:p>
            <a:r>
              <a:rPr lang="en-US" dirty="0"/>
              <a:t>In equation form:</a:t>
            </a:r>
          </a:p>
        </p:txBody>
      </p:sp>
      <p:pic>
        <p:nvPicPr>
          <p:cNvPr id="7" name="Picture 6" descr="Acceleration equals net force over mass"/>
          <p:cNvPicPr>
            <a:picLocks noChangeAspect="1"/>
          </p:cNvPicPr>
          <p:nvPr/>
        </p:nvPicPr>
        <p:blipFill>
          <a:blip r:embed="rId3"/>
          <a:stretch>
            <a:fillRect/>
          </a:stretch>
        </p:blipFill>
        <p:spPr>
          <a:xfrm>
            <a:off x="878136" y="2662987"/>
            <a:ext cx="4250178" cy="1028487"/>
          </a:xfrm>
          <a:prstGeom prst="rect">
            <a:avLst/>
          </a:prstGeom>
        </p:spPr>
      </p:pic>
      <p:sp>
        <p:nvSpPr>
          <p:cNvPr id="3" name="Text Placeholder 2"/>
          <p:cNvSpPr>
            <a:spLocks noGrp="1"/>
          </p:cNvSpPr>
          <p:nvPr>
            <p:ph type="body" sz="quarter" idx="12"/>
          </p:nvPr>
        </p:nvSpPr>
        <p:spPr>
          <a:xfrm>
            <a:off x="358962" y="4002212"/>
            <a:ext cx="8157943" cy="2413861"/>
          </a:xfrm>
        </p:spPr>
        <p:txBody>
          <a:bodyPr/>
          <a:lstStyle/>
          <a:p>
            <a:pPr marL="347472" indent="-347472">
              <a:spcBef>
                <a:spcPts val="672"/>
              </a:spcBef>
              <a:buFont typeface="Arial" panose="020B0604020202020204" pitchFamily="34" charset="0"/>
              <a:buChar char="•"/>
            </a:pPr>
            <a:r>
              <a:rPr lang="en-US" dirty="0"/>
              <a:t>Example: </a:t>
            </a:r>
          </a:p>
          <a:p>
            <a:pPr lvl="1" indent="-347472">
              <a:spcBef>
                <a:spcPts val="672"/>
              </a:spcBef>
            </a:pPr>
            <a:r>
              <a:rPr lang="en-US" dirty="0"/>
              <a:t>If net force acting on object is doubled ⇒</a:t>
            </a:r>
            <a:r>
              <a:rPr lang="en-US" dirty="0">
                <a:sym typeface="Symbol" charset="0"/>
              </a:rPr>
              <a:t/>
            </a:r>
            <a:br>
              <a:rPr lang="en-US" dirty="0">
                <a:sym typeface="Symbol" charset="0"/>
              </a:rPr>
            </a:br>
            <a:r>
              <a:rPr lang="en-US" dirty="0">
                <a:sym typeface="Symbol" charset="0"/>
              </a:rPr>
              <a:t>object</a:t>
            </a:r>
            <a:r>
              <a:rPr lang="fr-FR" dirty="0">
                <a:sym typeface="Symbol" charset="0"/>
              </a:rPr>
              <a:t>'</a:t>
            </a:r>
            <a:r>
              <a:rPr lang="en-US" dirty="0">
                <a:sym typeface="Symbol" charset="0"/>
              </a:rPr>
              <a:t>s acceleration will be doubled. </a:t>
            </a:r>
          </a:p>
          <a:p>
            <a:pPr lvl="1" indent="-347472">
              <a:spcBef>
                <a:spcPts val="672"/>
              </a:spcBef>
            </a:pPr>
            <a:r>
              <a:rPr lang="en-US" dirty="0">
                <a:sym typeface="Symbol" charset="0"/>
              </a:rPr>
              <a:t>If mass of object is doubled </a:t>
            </a:r>
            <a:r>
              <a:rPr lang="en-US" dirty="0"/>
              <a:t>⇒</a:t>
            </a:r>
            <a:r>
              <a:rPr lang="en-US" dirty="0">
                <a:sym typeface="Symbol" charset="0"/>
              </a:rPr>
              <a:t/>
            </a:r>
            <a:br>
              <a:rPr lang="en-US" dirty="0">
                <a:sym typeface="Symbol" charset="0"/>
              </a:rPr>
            </a:br>
            <a:r>
              <a:rPr lang="en-US" dirty="0">
                <a:sym typeface="Symbol" charset="0"/>
              </a:rPr>
              <a:t>object</a:t>
            </a:r>
            <a:r>
              <a:rPr lang="fr-FR" dirty="0">
                <a:sym typeface="Symbol" charset="0"/>
              </a:rPr>
              <a:t>'</a:t>
            </a:r>
            <a:r>
              <a:rPr lang="en-US" dirty="0">
                <a:sym typeface="Symbol" charset="0"/>
              </a:rPr>
              <a:t>s acceleration will be halved.</a:t>
            </a:r>
            <a:endParaRPr lang="en-US" dirty="0"/>
          </a:p>
        </p:txBody>
      </p:sp>
      <p:sp>
        <p:nvSpPr>
          <p:cNvPr id="4" name="TextBox 3"/>
          <p:cNvSpPr txBox="1"/>
          <p:nvPr/>
        </p:nvSpPr>
        <p:spPr>
          <a:xfrm>
            <a:off x="5257798" y="2854064"/>
            <a:ext cx="3252355" cy="646331"/>
          </a:xfrm>
          <a:prstGeom prst="rect">
            <a:avLst/>
          </a:prstGeom>
          <a:noFill/>
        </p:spPr>
        <p:txBody>
          <a:bodyPr wrap="square" rtlCol="0">
            <a:spAutoFit/>
          </a:bodyPr>
          <a:lstStyle/>
          <a:p>
            <a:r>
              <a:rPr lang="en-US" sz="3600" dirty="0"/>
              <a:t>o</a:t>
            </a:r>
            <a:r>
              <a:rPr lang="en-US" sz="3600" dirty="0" smtClean="0"/>
              <a:t>r  a = F/m</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614908"/>
            <a:ext cx="9144000" cy="553998"/>
          </a:xfrm>
        </p:spPr>
        <p:txBody>
          <a:bodyPr/>
          <a:lstStyle/>
          <a:p>
            <a:r>
              <a:rPr lang="en-US" sz="3000" dirty="0"/>
              <a:t>Newton</a:t>
            </a:r>
            <a:r>
              <a:rPr lang="fr-FR" sz="3000" dirty="0"/>
              <a:t>'</a:t>
            </a:r>
            <a:r>
              <a:rPr lang="en-US" sz="3000" dirty="0"/>
              <a:t>s Second Law of Motion, Continued-2</a:t>
            </a:r>
          </a:p>
        </p:txBody>
      </p:sp>
      <p:pic>
        <p:nvPicPr>
          <p:cNvPr id="3" name="Picture 2" descr="Cartoon illustrations of Newton's second law of motion. 1. A hand is pushing a brick along a flat surface. Force of hand accelerates the brick. 2. A hand is pushing the brick with much more force. Force of hand accelerates the brick. 3. 2 hands are pushing a brick in the same direction. 4. A hand is pushing 2 bricks placed one above the other in the same direction. Twice as much force produces twice as much acceleration. 5. 2 hands are pushing 2 bricks placed one above the other in the same direction. Twice the force on twice the mass gives the same acceleration. 6. A hand is pushing 3 bricks placed one above the other in the same direction. 3 bricks, 1/3 as much acceleration."/>
          <p:cNvPicPr>
            <a:picLocks noChangeAspect="1"/>
          </p:cNvPicPr>
          <p:nvPr/>
        </p:nvPicPr>
        <p:blipFill>
          <a:blip r:embed="rId3"/>
          <a:stretch>
            <a:fillRect/>
          </a:stretch>
        </p:blipFill>
        <p:spPr>
          <a:xfrm>
            <a:off x="2032487" y="1283372"/>
            <a:ext cx="5143195" cy="510930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614908"/>
            <a:ext cx="9144000" cy="1077218"/>
          </a:xfrm>
        </p:spPr>
        <p:txBody>
          <a:bodyPr/>
          <a:lstStyle/>
          <a:p>
            <a:r>
              <a:rPr lang="en-US" dirty="0"/>
              <a:t>Newton</a:t>
            </a:r>
            <a:r>
              <a:rPr lang="fr-FR" dirty="0"/>
              <a:t>'</a:t>
            </a:r>
            <a:r>
              <a:rPr lang="en-US" dirty="0"/>
              <a:t>s Second Law of Motion</a:t>
            </a:r>
            <a:br>
              <a:rPr lang="en-US" dirty="0"/>
            </a:br>
            <a:r>
              <a:rPr lang="en-US" dirty="0"/>
              <a:t>CHECK YOUR NEIGHBOR</a:t>
            </a:r>
          </a:p>
        </p:txBody>
      </p:sp>
      <p:sp>
        <p:nvSpPr>
          <p:cNvPr id="13" name="Content Placeholder 12"/>
          <p:cNvSpPr>
            <a:spLocks noGrp="1"/>
          </p:cNvSpPr>
          <p:nvPr>
            <p:ph idx="1"/>
          </p:nvPr>
        </p:nvSpPr>
        <p:spPr>
          <a:xfrm>
            <a:off x="365125" y="1957254"/>
            <a:ext cx="8229600" cy="2826415"/>
          </a:xfrm>
        </p:spPr>
        <p:txBody>
          <a:bodyPr>
            <a:spAutoFit/>
          </a:bodyPr>
          <a:lstStyle/>
          <a:p>
            <a:pPr marL="0" indent="0">
              <a:spcAft>
                <a:spcPts val="2400"/>
              </a:spcAft>
              <a:buNone/>
            </a:pPr>
            <a:r>
              <a:rPr lang="en-US" sz="2000" dirty="0"/>
              <a:t>Consider a cart pushed along a track with a certain force. If the force remains the same while the mass of the cart decreases to half, the acceleration of the cart</a:t>
            </a:r>
          </a:p>
          <a:p>
            <a:pPr marL="457200" indent="-457200">
              <a:buFont typeface="+mj-lt"/>
              <a:buAutoNum type="alphaUcPeriod"/>
            </a:pPr>
            <a:r>
              <a:rPr lang="en-US" sz="2000" dirty="0"/>
              <a:t>remains relatively the same.</a:t>
            </a:r>
          </a:p>
          <a:p>
            <a:pPr marL="457200" indent="-457200">
              <a:buFont typeface="+mj-lt"/>
              <a:buAutoNum type="alphaUcPeriod"/>
            </a:pPr>
            <a:r>
              <a:rPr lang="en-US" sz="2000" dirty="0"/>
              <a:t>halves. </a:t>
            </a:r>
          </a:p>
          <a:p>
            <a:pPr marL="457200" indent="-457200">
              <a:buFont typeface="+mj-lt"/>
              <a:buAutoNum type="alphaUcPeriod"/>
            </a:pPr>
            <a:r>
              <a:rPr lang="en-US" sz="2000" dirty="0"/>
              <a:t>doubles.</a:t>
            </a:r>
          </a:p>
          <a:p>
            <a:pPr marL="457200" indent="-457200">
              <a:buFont typeface="+mj-lt"/>
              <a:buAutoNum type="alphaUcPeriod"/>
            </a:pPr>
            <a:r>
              <a:rPr lang="en-US" sz="2000" dirty="0"/>
              <a:t>changes unpredictably.</a:t>
            </a:r>
          </a:p>
        </p:txBody>
      </p:sp>
    </p:spTree>
    <p:extLst>
      <p:ext uri="{BB962C8B-B14F-4D97-AF65-F5344CB8AC3E}">
        <p14:creationId xmlns:p14="http://schemas.microsoft.com/office/powerpoint/2010/main" val="4096834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Newton</a:t>
            </a:r>
            <a:r>
              <a:rPr lang="fr-FR" dirty="0"/>
              <a:t>'</a:t>
            </a:r>
            <a:r>
              <a:rPr lang="en-US" dirty="0"/>
              <a:t>s Second Law of Motion</a:t>
            </a:r>
            <a:br>
              <a:rPr lang="en-US" dirty="0"/>
            </a:br>
            <a:r>
              <a:rPr lang="en-US" dirty="0"/>
              <a:t>CHECK YOUR ANSWER</a:t>
            </a:r>
          </a:p>
        </p:txBody>
      </p:sp>
      <p:sp>
        <p:nvSpPr>
          <p:cNvPr id="13" name="Content Placeholder 12"/>
          <p:cNvSpPr>
            <a:spLocks noGrp="1"/>
          </p:cNvSpPr>
          <p:nvPr>
            <p:ph idx="1"/>
          </p:nvPr>
        </p:nvSpPr>
        <p:spPr>
          <a:xfrm>
            <a:off x="365125" y="1957255"/>
            <a:ext cx="8229600" cy="1692771"/>
          </a:xfrm>
        </p:spPr>
        <p:txBody>
          <a:bodyPr>
            <a:spAutoFit/>
          </a:bodyPr>
          <a:lstStyle/>
          <a:p>
            <a:pPr marL="0" indent="0">
              <a:spcAft>
                <a:spcPts val="2400"/>
              </a:spcAft>
              <a:buNone/>
            </a:pPr>
            <a:r>
              <a:rPr lang="en-US" sz="2000" dirty="0"/>
              <a:t>Consider a cart pushed along a track with a certain force. If the force remains the same while the mass of the cart decreases to half, the acceleration of the cart</a:t>
            </a:r>
          </a:p>
          <a:p>
            <a:pPr marL="457200" indent="-457200">
              <a:spcAft>
                <a:spcPts val="2400"/>
              </a:spcAft>
              <a:buFont typeface="+mj-lt"/>
              <a:buAutoNum type="alphaUcPeriod" startAt="3"/>
            </a:pPr>
            <a:r>
              <a:rPr lang="en-US" sz="2000" b="1" dirty="0"/>
              <a:t>doubles.</a:t>
            </a:r>
          </a:p>
        </p:txBody>
      </p:sp>
      <p:sp>
        <p:nvSpPr>
          <p:cNvPr id="2" name="Content Placeholder 1"/>
          <p:cNvSpPr>
            <a:spLocks noGrp="1"/>
          </p:cNvSpPr>
          <p:nvPr>
            <p:ph sz="quarter" idx="11"/>
          </p:nvPr>
        </p:nvSpPr>
        <p:spPr>
          <a:xfrm>
            <a:off x="378980" y="3927121"/>
            <a:ext cx="7985125" cy="1884363"/>
          </a:xfrm>
        </p:spPr>
        <p:txBody>
          <a:bodyPr/>
          <a:lstStyle/>
          <a:p>
            <a:r>
              <a:rPr lang="en-US" sz="2000" b="1" dirty="0"/>
              <a:t>Explanation:</a:t>
            </a:r>
          </a:p>
          <a:p>
            <a:r>
              <a:rPr lang="en-US" sz="2000" dirty="0"/>
              <a:t>Acceleration = net force / mass</a:t>
            </a:r>
          </a:p>
          <a:p>
            <a:pPr>
              <a:spcBef>
                <a:spcPts val="520"/>
              </a:spcBef>
            </a:pPr>
            <a:r>
              <a:rPr lang="en-US" sz="2000" dirty="0"/>
              <a:t>Because, mass is in the denominator, acceleration </a:t>
            </a:r>
            <a:r>
              <a:rPr lang="en-US" sz="2000" i="1" dirty="0"/>
              <a:t>increases</a:t>
            </a:r>
            <a:r>
              <a:rPr lang="en-US" sz="2000" dirty="0"/>
              <a:t> as mass </a:t>
            </a:r>
            <a:r>
              <a:rPr lang="en-US" sz="2000" i="1" dirty="0"/>
              <a:t>decreases</a:t>
            </a:r>
            <a:r>
              <a:rPr lang="en-US" sz="2000" dirty="0"/>
              <a:t>. So, if mass is </a:t>
            </a:r>
            <a:r>
              <a:rPr lang="en-US" sz="2000" i="1" dirty="0"/>
              <a:t>halved</a:t>
            </a:r>
            <a:r>
              <a:rPr lang="en-US" sz="2000" dirty="0"/>
              <a:t>, acceleration </a:t>
            </a:r>
            <a:r>
              <a:rPr lang="en-US" sz="2000" i="1" dirty="0"/>
              <a:t>doubles</a:t>
            </a:r>
            <a:r>
              <a:rPr lang="en-US" dirty="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14908"/>
            <a:ext cx="9144000" cy="1077218"/>
          </a:xfrm>
        </p:spPr>
        <p:txBody>
          <a:bodyPr/>
          <a:lstStyle/>
          <a:p>
            <a:r>
              <a:rPr lang="en-US" dirty="0"/>
              <a:t>Newton</a:t>
            </a:r>
            <a:r>
              <a:rPr lang="fr-FR" dirty="0"/>
              <a:t>'</a:t>
            </a:r>
            <a:r>
              <a:rPr lang="en-US" dirty="0"/>
              <a:t>s Second Law of Motion</a:t>
            </a:r>
            <a:br>
              <a:rPr lang="en-US" dirty="0"/>
            </a:br>
            <a:r>
              <a:rPr lang="en-US" dirty="0"/>
              <a:t>CHECK YOUR NEIGHBOR, Continued</a:t>
            </a:r>
          </a:p>
        </p:txBody>
      </p:sp>
      <p:sp>
        <p:nvSpPr>
          <p:cNvPr id="61442" name="Rectangle 3"/>
          <p:cNvSpPr>
            <a:spLocks noGrp="1" noChangeArrowheads="1"/>
          </p:cNvSpPr>
          <p:nvPr>
            <p:ph idx="1"/>
          </p:nvPr>
        </p:nvSpPr>
        <p:spPr/>
        <p:txBody>
          <a:bodyPr/>
          <a:lstStyle/>
          <a:p>
            <a:pPr marL="0" indent="0">
              <a:spcAft>
                <a:spcPts val="2400"/>
              </a:spcAft>
              <a:buNone/>
            </a:pPr>
            <a:r>
              <a:rPr lang="en-US" sz="2000" dirty="0"/>
              <a:t>Push a cart along a track so twice as much net force acts on it. If the acceleration remains the same, what is a reasonable explanation?</a:t>
            </a:r>
          </a:p>
          <a:p>
            <a:pPr marL="457200" indent="-457200">
              <a:buFont typeface="+mj-lt"/>
              <a:buAutoNum type="alphaUcPeriod"/>
            </a:pPr>
            <a:r>
              <a:rPr lang="en-US" sz="2000" dirty="0"/>
              <a:t>The mass of the cart doubled when the force doubled.</a:t>
            </a:r>
          </a:p>
          <a:p>
            <a:pPr marL="457200" indent="-457200">
              <a:buFont typeface="+mj-lt"/>
              <a:buAutoNum type="alphaUcPeriod"/>
            </a:pPr>
            <a:r>
              <a:rPr lang="en-US" sz="2000" dirty="0"/>
              <a:t>The cart experiences a force that it didn</a:t>
            </a:r>
            <a:r>
              <a:rPr lang="fr-FR" sz="2000" dirty="0"/>
              <a:t>'</a:t>
            </a:r>
            <a:r>
              <a:rPr lang="en-US" sz="2000" dirty="0"/>
              <a:t>t before. </a:t>
            </a:r>
          </a:p>
          <a:p>
            <a:pPr marL="457200" indent="-457200">
              <a:buFont typeface="+mj-lt"/>
              <a:buAutoNum type="alphaUcPeriod"/>
            </a:pPr>
            <a:r>
              <a:rPr lang="en-US" sz="2000" dirty="0"/>
              <a:t>The track is not level.</a:t>
            </a:r>
          </a:p>
          <a:p>
            <a:pPr marL="457200" indent="-457200">
              <a:buFont typeface="+mj-lt"/>
              <a:buAutoNum type="alphaUcPeriod"/>
            </a:pPr>
            <a:r>
              <a:rPr lang="en-US" sz="2000" dirty="0"/>
              <a:t>Friction reversed direction.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Newton</a:t>
            </a:r>
            <a:r>
              <a:rPr lang="fr-FR" dirty="0"/>
              <a:t>'</a:t>
            </a:r>
            <a:r>
              <a:rPr lang="en-US" dirty="0"/>
              <a:t>s Second Law of Motion</a:t>
            </a:r>
            <a:br>
              <a:rPr lang="en-US" dirty="0"/>
            </a:br>
            <a:r>
              <a:rPr lang="en-US" dirty="0"/>
              <a:t>CHECK YOUR ANSWER, Continued</a:t>
            </a:r>
          </a:p>
        </p:txBody>
      </p:sp>
      <p:sp>
        <p:nvSpPr>
          <p:cNvPr id="61442" name="Rectangle 3"/>
          <p:cNvSpPr>
            <a:spLocks noGrp="1" noChangeArrowheads="1"/>
          </p:cNvSpPr>
          <p:nvPr>
            <p:ph idx="1"/>
          </p:nvPr>
        </p:nvSpPr>
        <p:spPr>
          <a:xfrm>
            <a:off x="365125" y="1957255"/>
            <a:ext cx="8229600" cy="1575654"/>
          </a:xfrm>
        </p:spPr>
        <p:txBody>
          <a:bodyPr/>
          <a:lstStyle/>
          <a:p>
            <a:pPr marL="0" indent="0">
              <a:spcAft>
                <a:spcPts val="2400"/>
              </a:spcAft>
              <a:buNone/>
            </a:pPr>
            <a:r>
              <a:rPr lang="en-US" sz="2000" dirty="0"/>
              <a:t>Push a cart along a track so twice as much net force acts on it. If the acceleration remains the same, what is a reasonable explanation?</a:t>
            </a:r>
          </a:p>
          <a:p>
            <a:pPr marL="457200" indent="-457200">
              <a:buFont typeface="+mj-lt"/>
              <a:buAutoNum type="alphaUcPeriod"/>
            </a:pPr>
            <a:r>
              <a:rPr lang="en-US" sz="2000" b="1" dirty="0"/>
              <a:t>The mass of the cart doubled when the force doubled.</a:t>
            </a:r>
          </a:p>
        </p:txBody>
      </p:sp>
      <p:sp>
        <p:nvSpPr>
          <p:cNvPr id="2" name="Content Placeholder 1"/>
          <p:cNvSpPr>
            <a:spLocks noGrp="1"/>
          </p:cNvSpPr>
          <p:nvPr>
            <p:ph sz="quarter" idx="11"/>
          </p:nvPr>
        </p:nvSpPr>
        <p:spPr>
          <a:xfrm>
            <a:off x="365125" y="3532909"/>
            <a:ext cx="7985125" cy="1884363"/>
          </a:xfrm>
        </p:spPr>
        <p:txBody>
          <a:bodyPr/>
          <a:lstStyle/>
          <a:p>
            <a:pPr>
              <a:spcBef>
                <a:spcPts val="2800"/>
              </a:spcBef>
            </a:pPr>
            <a:r>
              <a:rPr lang="en-US" sz="2000" b="1" dirty="0"/>
              <a:t>Explanation:</a:t>
            </a:r>
          </a:p>
          <a:p>
            <a:pPr>
              <a:spcAft>
                <a:spcPts val="100"/>
              </a:spcAft>
            </a:pPr>
            <a:r>
              <a:rPr lang="en-US" sz="2000" dirty="0"/>
              <a:t>Acceleration = net force / mass</a:t>
            </a:r>
          </a:p>
          <a:p>
            <a:r>
              <a:rPr lang="en-US" sz="2000" dirty="0"/>
              <a:t>If force doubles, acceleration will also double. But it does not, so mass must also double to cancel the effects of force doubling.</a:t>
            </a:r>
          </a:p>
        </p:txBody>
      </p:sp>
    </p:spTree>
    <p:extLst>
      <p:ext uri="{BB962C8B-B14F-4D97-AF65-F5344CB8AC3E}">
        <p14:creationId xmlns:p14="http://schemas.microsoft.com/office/powerpoint/2010/main" val="2193132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a:t>Force Causes Acceleration</a:t>
            </a:r>
          </a:p>
        </p:txBody>
      </p:sp>
      <p:sp>
        <p:nvSpPr>
          <p:cNvPr id="8196" name="Rectangle 3"/>
          <p:cNvSpPr>
            <a:spLocks noGrp="1" noChangeArrowheads="1"/>
          </p:cNvSpPr>
          <p:nvPr>
            <p:ph type="body" idx="1"/>
          </p:nvPr>
        </p:nvSpPr>
        <p:spPr>
          <a:xfrm>
            <a:off x="365125" y="1957255"/>
            <a:ext cx="8229600" cy="3210490"/>
          </a:xfrm>
        </p:spPr>
        <p:txBody>
          <a:bodyPr/>
          <a:lstStyle/>
          <a:p>
            <a:r>
              <a:rPr lang="en-US" dirty="0"/>
              <a:t>Acceleration is directly proportional to </a:t>
            </a:r>
            <a:r>
              <a:rPr lang="en-US" i="1" dirty="0"/>
              <a:t>net force</a:t>
            </a:r>
            <a:r>
              <a:rPr lang="en-US" dirty="0" smtClean="0"/>
              <a:t>.</a:t>
            </a:r>
          </a:p>
          <a:p>
            <a:r>
              <a:rPr lang="en-US" dirty="0" smtClean="0"/>
              <a:t>What does </a:t>
            </a:r>
            <a:r>
              <a:rPr lang="en-US" b="1" dirty="0" smtClean="0"/>
              <a:t>directly proportional </a:t>
            </a:r>
            <a:r>
              <a:rPr lang="en-US" dirty="0" smtClean="0"/>
              <a:t>mean?</a:t>
            </a:r>
            <a:endParaRPr lang="en-US" dirty="0"/>
          </a:p>
          <a:p>
            <a:pPr>
              <a:spcAft>
                <a:spcPts val="2800"/>
              </a:spcAft>
            </a:pPr>
            <a:r>
              <a:rPr lang="en-US" dirty="0"/>
              <a:t>To increase the acceleration of an object, increase the net force acting on it.</a:t>
            </a:r>
          </a:p>
          <a:p>
            <a:pPr marL="0" indent="0" algn="ctr">
              <a:buNone/>
            </a:pPr>
            <a:r>
              <a:rPr lang="en-US" dirty="0"/>
              <a:t>Acceleration ~ net force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Free </a:t>
            </a:r>
            <a:r>
              <a:rPr lang="en-US" dirty="0" smtClean="0"/>
              <a:t>Fall</a:t>
            </a:r>
            <a:r>
              <a:rPr lang="en-US" sz="800" dirty="0" smtClean="0"/>
              <a:t>1A  2A  4A  2B</a:t>
            </a:r>
            <a:endParaRPr lang="en-US" dirty="0"/>
          </a:p>
        </p:txBody>
      </p:sp>
      <p:sp>
        <p:nvSpPr>
          <p:cNvPr id="2" name="Text Placeholder 1"/>
          <p:cNvSpPr>
            <a:spLocks noGrp="1"/>
          </p:cNvSpPr>
          <p:nvPr>
            <p:ph type="body" sz="quarter" idx="12"/>
          </p:nvPr>
        </p:nvSpPr>
        <p:spPr>
          <a:xfrm>
            <a:off x="401353" y="1493249"/>
            <a:ext cx="6341201" cy="4658614"/>
          </a:xfrm>
        </p:spPr>
        <p:txBody>
          <a:bodyPr/>
          <a:lstStyle/>
          <a:p>
            <a:pPr marL="342900" indent="-342900">
              <a:buFont typeface="Arial" panose="020B0604020202020204" pitchFamily="34" charset="0"/>
              <a:buChar char="•"/>
            </a:pPr>
            <a:r>
              <a:rPr lang="en-US" sz="2400" dirty="0"/>
              <a:t>The </a:t>
            </a:r>
            <a:r>
              <a:rPr lang="en-US" sz="2400" i="1" dirty="0"/>
              <a:t>greater</a:t>
            </a:r>
            <a:r>
              <a:rPr lang="en-US" sz="2400" dirty="0"/>
              <a:t> the mass of the object…</a:t>
            </a:r>
          </a:p>
          <a:p>
            <a:pPr lvl="1"/>
            <a:r>
              <a:rPr lang="en-US" sz="2400" dirty="0"/>
              <a:t>the </a:t>
            </a:r>
            <a:r>
              <a:rPr lang="en-US" sz="2400" i="1" dirty="0"/>
              <a:t>greater</a:t>
            </a:r>
            <a:r>
              <a:rPr lang="en-US" sz="2400" dirty="0"/>
              <a:t> its force of attraction toward the Earth.</a:t>
            </a:r>
          </a:p>
          <a:p>
            <a:pPr lvl="1"/>
            <a:r>
              <a:rPr lang="en-US" sz="2400" dirty="0"/>
              <a:t>the </a:t>
            </a:r>
            <a:r>
              <a:rPr lang="en-US" sz="2400" i="1" dirty="0"/>
              <a:t>smaller</a:t>
            </a:r>
            <a:r>
              <a:rPr lang="en-US" sz="2400" dirty="0"/>
              <a:t> its tendency to move, that is, the greater its inertia.</a:t>
            </a:r>
          </a:p>
          <a:p>
            <a:pPr lvl="1"/>
            <a:r>
              <a:rPr lang="en-US" sz="2400" dirty="0"/>
              <a:t>So, acceleration of both sets of bricks is the </a:t>
            </a:r>
            <a:r>
              <a:rPr lang="en-US" sz="2400" i="1" dirty="0"/>
              <a:t>same</a:t>
            </a:r>
            <a:r>
              <a:rPr lang="en-US" sz="2400" dirty="0"/>
              <a:t>. (Twice the force on twice the mass gives the same acceleration </a:t>
            </a:r>
            <a:r>
              <a:rPr lang="en-US" sz="2400" i="1" dirty="0"/>
              <a:t>g</a:t>
            </a:r>
            <a:r>
              <a:rPr lang="en-US" sz="2400" dirty="0"/>
              <a:t>!)</a:t>
            </a:r>
          </a:p>
        </p:txBody>
      </p:sp>
      <p:sp>
        <p:nvSpPr>
          <p:cNvPr id="3" name="Text Placeholder 2"/>
          <p:cNvSpPr>
            <a:spLocks noGrp="1"/>
          </p:cNvSpPr>
          <p:nvPr>
            <p:ph type="body" sz="quarter" idx="13"/>
          </p:nvPr>
        </p:nvSpPr>
        <p:spPr>
          <a:xfrm>
            <a:off x="402760" y="5142031"/>
            <a:ext cx="6245968" cy="1135063"/>
          </a:xfrm>
        </p:spPr>
        <p:txBody>
          <a:bodyPr/>
          <a:lstStyle/>
          <a:p>
            <a:pPr marL="804672" indent="-342900">
              <a:buFont typeface="Arial" panose="020B0604020202020204" pitchFamily="34" charset="0"/>
              <a:buChar char="‒"/>
            </a:pPr>
            <a:r>
              <a:rPr lang="en-US" sz="2400" dirty="0"/>
              <a:t>The acceleration of both sets of bricks is the same,</a:t>
            </a:r>
          </a:p>
        </p:txBody>
      </p:sp>
      <p:pic>
        <p:nvPicPr>
          <p:cNvPr id="7" name="Picture 6" descr="10 m per s squared "/>
          <p:cNvPicPr>
            <a:picLocks noChangeAspect="1"/>
          </p:cNvPicPr>
          <p:nvPr/>
        </p:nvPicPr>
        <p:blipFill>
          <a:blip r:embed="rId3"/>
          <a:stretch>
            <a:fillRect/>
          </a:stretch>
        </p:blipFill>
        <p:spPr>
          <a:xfrm>
            <a:off x="3040313" y="5528036"/>
            <a:ext cx="970861" cy="416549"/>
          </a:xfrm>
          <a:prstGeom prst="rect">
            <a:avLst/>
          </a:prstGeom>
        </p:spPr>
      </p:pic>
      <p:sp>
        <p:nvSpPr>
          <p:cNvPr id="5" name="Text Placeholder 4"/>
          <p:cNvSpPr>
            <a:spLocks noGrp="1"/>
          </p:cNvSpPr>
          <p:nvPr>
            <p:ph type="body" sz="quarter" idx="14"/>
          </p:nvPr>
        </p:nvSpPr>
        <p:spPr>
          <a:xfrm>
            <a:off x="4011174" y="5528036"/>
            <a:ext cx="2613769" cy="614153"/>
          </a:xfrm>
        </p:spPr>
        <p:txBody>
          <a:bodyPr/>
          <a:lstStyle/>
          <a:p>
            <a:r>
              <a:rPr lang="en-US" sz="2400" dirty="0"/>
              <a:t>(more precisely,</a:t>
            </a:r>
          </a:p>
        </p:txBody>
      </p:sp>
      <p:pic>
        <p:nvPicPr>
          <p:cNvPr id="17" name="Picture 16" descr="9.8 m per s squared "/>
          <p:cNvPicPr>
            <a:picLocks noChangeAspect="1"/>
          </p:cNvPicPr>
          <p:nvPr/>
        </p:nvPicPr>
        <p:blipFill>
          <a:blip r:embed="rId4"/>
          <a:stretch>
            <a:fillRect/>
          </a:stretch>
        </p:blipFill>
        <p:spPr>
          <a:xfrm>
            <a:off x="1299365" y="5945570"/>
            <a:ext cx="1078560" cy="348866"/>
          </a:xfrm>
          <a:prstGeom prst="rect">
            <a:avLst/>
          </a:prstGeom>
        </p:spPr>
      </p:pic>
      <p:sp>
        <p:nvSpPr>
          <p:cNvPr id="6" name="Text Placeholder 5"/>
          <p:cNvSpPr>
            <a:spLocks noGrp="1"/>
          </p:cNvSpPr>
          <p:nvPr>
            <p:ph type="body" sz="quarter" idx="11"/>
          </p:nvPr>
        </p:nvSpPr>
        <p:spPr>
          <a:xfrm>
            <a:off x="2250764" y="5916367"/>
            <a:ext cx="484332" cy="277803"/>
          </a:xfrm>
        </p:spPr>
        <p:txBody>
          <a:bodyPr/>
          <a:lstStyle/>
          <a:p>
            <a:r>
              <a:rPr lang="en-US" sz="2400" dirty="0"/>
              <a:t>).</a:t>
            </a:r>
          </a:p>
        </p:txBody>
      </p:sp>
      <p:pic>
        <p:nvPicPr>
          <p:cNvPr id="11" name="Picture 10" descr="Cartoon representation of 1 brick with mass (m) and 2 bricks with mass (2m) falling down."/>
          <p:cNvPicPr>
            <a:picLocks noChangeAspect="1"/>
          </p:cNvPicPr>
          <p:nvPr/>
        </p:nvPicPr>
        <p:blipFill rotWithShape="1">
          <a:blip r:embed="rId5">
            <a:extLst>
              <a:ext uri="{28A0092B-C50C-407E-A947-70E740481C1C}">
                <a14:useLocalDpi xmlns:a14="http://schemas.microsoft.com/office/drawing/2010/main" val="0"/>
              </a:ext>
            </a:extLst>
          </a:blip>
          <a:srcRect b="2880"/>
          <a:stretch/>
        </p:blipFill>
        <p:spPr>
          <a:xfrm>
            <a:off x="6674040" y="2311720"/>
            <a:ext cx="2368910" cy="300497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614908"/>
            <a:ext cx="9144000" cy="1077218"/>
          </a:xfrm>
        </p:spPr>
        <p:txBody>
          <a:bodyPr/>
          <a:lstStyle/>
          <a:p>
            <a:r>
              <a:rPr lang="en-US" dirty="0"/>
              <a:t>Free Fall</a:t>
            </a:r>
            <a:br>
              <a:rPr lang="en-US" dirty="0"/>
            </a:br>
            <a:r>
              <a:rPr lang="en-US" dirty="0"/>
              <a:t>CHECK YOUR NEIGHBOR </a:t>
            </a:r>
          </a:p>
        </p:txBody>
      </p:sp>
      <p:sp>
        <p:nvSpPr>
          <p:cNvPr id="332803" name="Rectangle 3"/>
          <p:cNvSpPr>
            <a:spLocks noGrp="1" noChangeArrowheads="1"/>
          </p:cNvSpPr>
          <p:nvPr>
            <p:ph type="body" idx="1"/>
          </p:nvPr>
        </p:nvSpPr>
        <p:spPr/>
        <p:txBody>
          <a:bodyPr/>
          <a:lstStyle/>
          <a:p>
            <a:pPr marL="0" indent="0">
              <a:spcAft>
                <a:spcPts val="2800"/>
              </a:spcAft>
              <a:buNone/>
            </a:pPr>
            <a:r>
              <a:rPr lang="en-US" sz="2400" dirty="0"/>
              <a:t>At one instant, an object in free fall has a speed of 40 m/s. Its speed 1 second later is</a:t>
            </a:r>
          </a:p>
          <a:p>
            <a:pPr marL="457200" indent="-457200">
              <a:spcAft>
                <a:spcPts val="100"/>
              </a:spcAft>
              <a:buFont typeface="+mj-lt"/>
              <a:buAutoNum type="alphaUcPeriod"/>
            </a:pPr>
            <a:r>
              <a:rPr lang="en-US" sz="2400" dirty="0"/>
              <a:t>also 40 m/s.</a:t>
            </a:r>
          </a:p>
          <a:p>
            <a:pPr marL="457200" indent="-457200">
              <a:buFont typeface="+mj-lt"/>
              <a:buAutoNum type="alphaUcPeriod"/>
            </a:pPr>
            <a:r>
              <a:rPr lang="en-US" sz="2400" dirty="0"/>
              <a:t>45 m/s. </a:t>
            </a:r>
          </a:p>
          <a:p>
            <a:pPr marL="457200" indent="-457200">
              <a:buFont typeface="+mj-lt"/>
              <a:buAutoNum type="alphaUcPeriod"/>
            </a:pPr>
            <a:r>
              <a:rPr lang="en-US" sz="2400" dirty="0"/>
              <a:t>50 m/s.</a:t>
            </a:r>
          </a:p>
          <a:p>
            <a:pPr marL="457200" indent="-457200">
              <a:buFont typeface="+mj-lt"/>
              <a:buAutoNum type="alphaUcPeriod"/>
            </a:pPr>
            <a:r>
              <a:rPr lang="en-US" sz="2400" dirty="0"/>
              <a:t>None of the above.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Free Fall</a:t>
            </a:r>
            <a:br>
              <a:rPr lang="en-US" dirty="0"/>
            </a:br>
            <a:r>
              <a:rPr lang="en-US" dirty="0"/>
              <a:t>CHECK YOUR ANSWER </a:t>
            </a:r>
          </a:p>
        </p:txBody>
      </p:sp>
      <p:sp>
        <p:nvSpPr>
          <p:cNvPr id="332803" name="Rectangle 3"/>
          <p:cNvSpPr>
            <a:spLocks noGrp="1" noChangeArrowheads="1"/>
          </p:cNvSpPr>
          <p:nvPr>
            <p:ph idx="1"/>
          </p:nvPr>
        </p:nvSpPr>
        <p:spPr>
          <a:xfrm>
            <a:off x="365125" y="1957255"/>
            <a:ext cx="8229600" cy="1686490"/>
          </a:xfrm>
        </p:spPr>
        <p:txBody>
          <a:bodyPr/>
          <a:lstStyle/>
          <a:p>
            <a:pPr marL="0" indent="0">
              <a:spcAft>
                <a:spcPts val="2800"/>
              </a:spcAft>
              <a:buNone/>
            </a:pPr>
            <a:r>
              <a:rPr lang="en-US" sz="2400" dirty="0"/>
              <a:t>At one instant, an object in free fall has a speed of 40 m/s. Its speed 1 second later is</a:t>
            </a:r>
          </a:p>
          <a:p>
            <a:pPr marL="457200" indent="-457200">
              <a:spcAft>
                <a:spcPts val="2400"/>
              </a:spcAft>
              <a:buFont typeface="+mj-lt"/>
              <a:buAutoNum type="alphaUcPeriod" startAt="3"/>
            </a:pPr>
            <a:r>
              <a:rPr lang="en-US" sz="2400" b="1" dirty="0"/>
              <a:t>50 m/s.</a:t>
            </a:r>
          </a:p>
        </p:txBody>
      </p:sp>
      <p:sp>
        <p:nvSpPr>
          <p:cNvPr id="2" name="Content Placeholder 1"/>
          <p:cNvSpPr>
            <a:spLocks noGrp="1"/>
          </p:cNvSpPr>
          <p:nvPr>
            <p:ph sz="quarter" idx="11"/>
          </p:nvPr>
        </p:nvSpPr>
        <p:spPr>
          <a:xfrm>
            <a:off x="378980" y="3810288"/>
            <a:ext cx="7985125" cy="1884363"/>
          </a:xfrm>
        </p:spPr>
        <p:txBody>
          <a:bodyPr/>
          <a:lstStyle/>
          <a:p>
            <a:r>
              <a:rPr lang="en-US" sz="2000" b="1" dirty="0"/>
              <a:t>Comment:</a:t>
            </a:r>
            <a:br>
              <a:rPr lang="en-US" sz="2000" b="1" dirty="0"/>
            </a:br>
            <a:r>
              <a:rPr lang="en-US" sz="2000" dirty="0"/>
              <a:t>We assume the object is falling downward. If it were traveling upward with no force on it but gravity, it would nevertheless be in "free fall." Then 1 second later its speed would be 30 m/s.</a:t>
            </a:r>
          </a:p>
        </p:txBody>
      </p:sp>
    </p:spTree>
    <p:extLst>
      <p:ext uri="{BB962C8B-B14F-4D97-AF65-F5344CB8AC3E}">
        <p14:creationId xmlns:p14="http://schemas.microsoft.com/office/powerpoint/2010/main" val="2452943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614908"/>
            <a:ext cx="9144000" cy="1077218"/>
          </a:xfrm>
        </p:spPr>
        <p:txBody>
          <a:bodyPr/>
          <a:lstStyle/>
          <a:p>
            <a:r>
              <a:rPr lang="en-US" dirty="0"/>
              <a:t>Free </a:t>
            </a:r>
            <a:r>
              <a:rPr lang="en-US" dirty="0" smtClean="0"/>
              <a:t>Fall</a:t>
            </a:r>
            <a:r>
              <a:rPr lang="en-US" dirty="0"/>
              <a:t/>
            </a:r>
            <a:br>
              <a:rPr lang="en-US" dirty="0"/>
            </a:br>
            <a:r>
              <a:rPr lang="en-US" dirty="0"/>
              <a:t>CHECK YOUR NEIGHBOR, Continued</a:t>
            </a:r>
          </a:p>
        </p:txBody>
      </p:sp>
      <p:sp>
        <p:nvSpPr>
          <p:cNvPr id="334851" name="Rectangle 3"/>
          <p:cNvSpPr>
            <a:spLocks noGrp="1" noChangeArrowheads="1"/>
          </p:cNvSpPr>
          <p:nvPr>
            <p:ph type="body" idx="1"/>
          </p:nvPr>
        </p:nvSpPr>
        <p:spPr/>
        <p:txBody>
          <a:bodyPr/>
          <a:lstStyle/>
          <a:p>
            <a:pPr marL="0" indent="0">
              <a:spcAft>
                <a:spcPts val="3300"/>
              </a:spcAft>
              <a:buNone/>
            </a:pPr>
            <a:r>
              <a:rPr lang="en-US" dirty="0"/>
              <a:t>A 5-kg iron ball and a 10-kg iron ball are dropped from rest. For negligible air resistance, the acceleration of the heavier ball will be</a:t>
            </a:r>
          </a:p>
          <a:p>
            <a:pPr marL="514350" indent="-514350">
              <a:buFont typeface="+mj-lt"/>
              <a:buAutoNum type="alphaUcPeriod"/>
            </a:pPr>
            <a:r>
              <a:rPr lang="en-US" dirty="0"/>
              <a:t>less.</a:t>
            </a:r>
          </a:p>
          <a:p>
            <a:pPr marL="514350" indent="-514350">
              <a:buFont typeface="+mj-lt"/>
              <a:buAutoNum type="alphaUcPeriod"/>
            </a:pPr>
            <a:r>
              <a:rPr lang="en-US" dirty="0"/>
              <a:t>the same. </a:t>
            </a:r>
          </a:p>
          <a:p>
            <a:pPr marL="514350" indent="-514350">
              <a:buFont typeface="+mj-lt"/>
              <a:buAutoNum type="alphaUcPeriod"/>
            </a:pPr>
            <a:r>
              <a:rPr lang="en-US" dirty="0"/>
              <a:t>more.</a:t>
            </a:r>
          </a:p>
          <a:p>
            <a:pPr marL="514350" indent="-514350">
              <a:buFont typeface="+mj-lt"/>
              <a:buAutoNum type="alphaUcPeriod"/>
            </a:pPr>
            <a:r>
              <a:rPr lang="en-US" dirty="0"/>
              <a:t>undetermined.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614908"/>
            <a:ext cx="9144000" cy="1077218"/>
          </a:xfrm>
        </p:spPr>
        <p:txBody>
          <a:bodyPr/>
          <a:lstStyle/>
          <a:p>
            <a:r>
              <a:rPr lang="en-US" dirty="0"/>
              <a:t>Free Fall</a:t>
            </a:r>
            <a:br>
              <a:rPr lang="en-US" dirty="0"/>
            </a:br>
            <a:r>
              <a:rPr lang="en-US" dirty="0"/>
              <a:t>CHECK YOUR ANSWER, Continued</a:t>
            </a:r>
          </a:p>
        </p:txBody>
      </p:sp>
      <p:sp>
        <p:nvSpPr>
          <p:cNvPr id="334851" name="Rectangle 3"/>
          <p:cNvSpPr>
            <a:spLocks noGrp="1" noChangeArrowheads="1"/>
          </p:cNvSpPr>
          <p:nvPr>
            <p:ph type="body" idx="1"/>
          </p:nvPr>
        </p:nvSpPr>
        <p:spPr/>
        <p:txBody>
          <a:bodyPr/>
          <a:lstStyle/>
          <a:p>
            <a:pPr marL="0" indent="0">
              <a:spcAft>
                <a:spcPts val="3300"/>
              </a:spcAft>
              <a:buNone/>
            </a:pPr>
            <a:r>
              <a:rPr lang="en-US" dirty="0"/>
              <a:t>A 5-kg iron ball and a 10-kg iron ball are dropped from rest. For negligible air resistance, the acceleration of the heavier ball will be</a:t>
            </a:r>
          </a:p>
          <a:p>
            <a:pPr marL="514350" indent="-514350">
              <a:buFont typeface="+mj-lt"/>
              <a:buAutoNum type="alphaUcPeriod" startAt="2"/>
            </a:pPr>
            <a:r>
              <a:rPr lang="en-US" b="1" dirty="0"/>
              <a:t>the same. </a:t>
            </a:r>
          </a:p>
        </p:txBody>
      </p:sp>
    </p:spTree>
    <p:extLst>
      <p:ext uri="{BB962C8B-B14F-4D97-AF65-F5344CB8AC3E}">
        <p14:creationId xmlns:p14="http://schemas.microsoft.com/office/powerpoint/2010/main" val="2484349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614908"/>
            <a:ext cx="9144000" cy="1077218"/>
          </a:xfrm>
        </p:spPr>
        <p:txBody>
          <a:bodyPr/>
          <a:lstStyle/>
          <a:p>
            <a:r>
              <a:rPr lang="en-US" dirty="0"/>
              <a:t>Free Fall</a:t>
            </a:r>
            <a:br>
              <a:rPr lang="en-US" dirty="0"/>
            </a:br>
            <a:r>
              <a:rPr lang="en-US" dirty="0"/>
              <a:t>CHECK YOUR NEIGHBOR, Continued-1</a:t>
            </a:r>
          </a:p>
        </p:txBody>
      </p:sp>
      <p:sp>
        <p:nvSpPr>
          <p:cNvPr id="75779" name="Rectangle 3"/>
          <p:cNvSpPr>
            <a:spLocks noGrp="1" noChangeArrowheads="1"/>
          </p:cNvSpPr>
          <p:nvPr>
            <p:ph type="body" idx="1"/>
          </p:nvPr>
        </p:nvSpPr>
        <p:spPr/>
        <p:txBody>
          <a:bodyPr/>
          <a:lstStyle/>
          <a:p>
            <a:pPr marL="0" indent="0">
              <a:spcAft>
                <a:spcPts val="2900"/>
              </a:spcAft>
              <a:buNone/>
            </a:pPr>
            <a:r>
              <a:rPr lang="en-US" sz="2400" dirty="0"/>
              <a:t>A 5-kg iron ball and a 10-kg iron ball are dropped from rest. When the free-falling 5-kg ball reaches a speed of 10 m/s, the speed of the free-falling 10-kg ball is</a:t>
            </a:r>
          </a:p>
          <a:p>
            <a:pPr marL="457200" indent="-457200">
              <a:buFont typeface="+mj-lt"/>
              <a:buAutoNum type="alphaUcPeriod"/>
            </a:pPr>
            <a:r>
              <a:rPr lang="en-US" sz="2400" dirty="0"/>
              <a:t>less than 10 m/s.</a:t>
            </a:r>
          </a:p>
          <a:p>
            <a:pPr marL="457200" indent="-457200">
              <a:buFont typeface="+mj-lt"/>
              <a:buAutoNum type="alphaUcPeriod"/>
            </a:pPr>
            <a:r>
              <a:rPr lang="en-US" sz="2400" dirty="0"/>
              <a:t>10 m/s. </a:t>
            </a:r>
          </a:p>
          <a:p>
            <a:pPr marL="457200" indent="-457200">
              <a:buFont typeface="+mj-lt"/>
              <a:buAutoNum type="alphaUcPeriod"/>
            </a:pPr>
            <a:r>
              <a:rPr lang="en-US" sz="2400" dirty="0"/>
              <a:t>more than 10 m/s.</a:t>
            </a:r>
          </a:p>
          <a:p>
            <a:pPr marL="457200" indent="-457200">
              <a:buFont typeface="+mj-lt"/>
              <a:buAutoNum type="alphaUcPeriod"/>
            </a:pPr>
            <a:r>
              <a:rPr lang="en-US" sz="2400" dirty="0"/>
              <a:t>undetermined.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a:t>Free Fall</a:t>
            </a:r>
            <a:br>
              <a:rPr lang="en-US" dirty="0"/>
            </a:br>
            <a:r>
              <a:rPr lang="en-US" dirty="0"/>
              <a:t>CHECK YOUR ANSWER, Continued-1</a:t>
            </a:r>
          </a:p>
        </p:txBody>
      </p:sp>
      <p:sp>
        <p:nvSpPr>
          <p:cNvPr id="75779" name="Rectangle 3"/>
          <p:cNvSpPr>
            <a:spLocks noGrp="1" noChangeArrowheads="1"/>
          </p:cNvSpPr>
          <p:nvPr>
            <p:ph idx="1"/>
          </p:nvPr>
        </p:nvSpPr>
        <p:spPr/>
        <p:txBody>
          <a:bodyPr/>
          <a:lstStyle/>
          <a:p>
            <a:pPr marL="0" indent="0">
              <a:spcAft>
                <a:spcPts val="2900"/>
              </a:spcAft>
              <a:buNone/>
            </a:pPr>
            <a:r>
              <a:rPr lang="en-US" sz="2400" dirty="0"/>
              <a:t>A 5-kg iron ball and a 10-kg iron ball are dropped from rest. When the free-falling 5-kg ball reaches a speed of 10 m/s, the speed of the free-falling 10-kg ball is</a:t>
            </a:r>
          </a:p>
          <a:p>
            <a:pPr marL="457200" indent="-457200">
              <a:spcAft>
                <a:spcPts val="2400"/>
              </a:spcAft>
              <a:buFont typeface="+mj-lt"/>
              <a:buAutoNum type="alphaUcPeriod" startAt="2"/>
            </a:pPr>
            <a:r>
              <a:rPr lang="en-US" sz="2400" b="1" dirty="0"/>
              <a:t>10 m/s.</a:t>
            </a:r>
            <a:r>
              <a:rPr lang="en-US" sz="2400" dirty="0"/>
              <a:t> </a:t>
            </a:r>
          </a:p>
        </p:txBody>
      </p:sp>
      <p:sp>
        <p:nvSpPr>
          <p:cNvPr id="2" name="Content Placeholder 1"/>
          <p:cNvSpPr>
            <a:spLocks noGrp="1"/>
          </p:cNvSpPr>
          <p:nvPr>
            <p:ph sz="quarter" idx="11"/>
          </p:nvPr>
        </p:nvSpPr>
        <p:spPr>
          <a:xfrm>
            <a:off x="365125" y="4237300"/>
            <a:ext cx="7985125" cy="1884363"/>
          </a:xfrm>
        </p:spPr>
        <p:txBody>
          <a:bodyPr/>
          <a:lstStyle/>
          <a:p>
            <a:r>
              <a:rPr lang="en-US" b="1" dirty="0"/>
              <a:t>Comment:</a:t>
            </a:r>
            <a:r>
              <a:rPr lang="en-US" dirty="0"/>
              <a:t> </a:t>
            </a:r>
            <a:br>
              <a:rPr lang="en-US" dirty="0"/>
            </a:br>
            <a:r>
              <a:rPr lang="en-US" dirty="0"/>
              <a:t>Note both are in "free fall." Hence their equal speeds.</a:t>
            </a:r>
          </a:p>
        </p:txBody>
      </p:sp>
    </p:spTree>
    <p:extLst>
      <p:ext uri="{BB962C8B-B14F-4D97-AF65-F5344CB8AC3E}">
        <p14:creationId xmlns:p14="http://schemas.microsoft.com/office/powerpoint/2010/main" val="4059908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Nonfree Fall</a:t>
            </a:r>
          </a:p>
        </p:txBody>
      </p:sp>
      <p:sp>
        <p:nvSpPr>
          <p:cNvPr id="77827" name="Rectangle 3"/>
          <p:cNvSpPr>
            <a:spLocks noGrp="1" noChangeArrowheads="1"/>
          </p:cNvSpPr>
          <p:nvPr>
            <p:ph type="body" idx="1"/>
          </p:nvPr>
        </p:nvSpPr>
        <p:spPr/>
        <p:txBody>
          <a:bodyPr/>
          <a:lstStyle/>
          <a:p>
            <a:r>
              <a:rPr lang="en-US" dirty="0"/>
              <a:t>When an object falls downward through the air it experiences</a:t>
            </a:r>
          </a:p>
          <a:p>
            <a:pPr lvl="1"/>
            <a:r>
              <a:rPr lang="en-US" dirty="0"/>
              <a:t>force of gravity pulling it downward.</a:t>
            </a:r>
          </a:p>
          <a:p>
            <a:pPr lvl="1"/>
            <a:r>
              <a:rPr lang="en-US" dirty="0"/>
              <a:t>air drag force acting upward.</a:t>
            </a:r>
          </a:p>
        </p:txBody>
      </p:sp>
      <p:pic>
        <p:nvPicPr>
          <p:cNvPr id="5" name="Picture 4" descr="Cartoon representation of a sack falling down with an upward air drag force (R) and a downward force of gravity (mg) acting on it."/>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6122566" y="3400581"/>
            <a:ext cx="2271082" cy="331069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t>Nonfree Fall, Continued</a:t>
            </a:r>
          </a:p>
        </p:txBody>
      </p:sp>
      <p:sp>
        <p:nvSpPr>
          <p:cNvPr id="79875" name="Rectangle 3"/>
          <p:cNvSpPr>
            <a:spLocks noGrp="1" noChangeArrowheads="1"/>
          </p:cNvSpPr>
          <p:nvPr>
            <p:ph type="body" idx="1"/>
          </p:nvPr>
        </p:nvSpPr>
        <p:spPr/>
        <p:txBody>
          <a:bodyPr/>
          <a:lstStyle/>
          <a:p>
            <a:r>
              <a:rPr lang="en-US" dirty="0"/>
              <a:t>The condition of </a:t>
            </a:r>
            <a:r>
              <a:rPr lang="en-US" dirty="0" err="1"/>
              <a:t>nonfree</a:t>
            </a:r>
            <a:r>
              <a:rPr lang="en-US" dirty="0"/>
              <a:t> fall</a:t>
            </a:r>
          </a:p>
          <a:p>
            <a:pPr lvl="1"/>
            <a:r>
              <a:rPr lang="en-US" dirty="0"/>
              <a:t>occurs when air resistance </a:t>
            </a:r>
            <a:r>
              <a:rPr lang="en-US" dirty="0" smtClean="0"/>
              <a:t>counts or</a:t>
            </a:r>
          </a:p>
          <a:p>
            <a:pPr marL="457200" lvl="1" indent="0">
              <a:buNone/>
            </a:pPr>
            <a:r>
              <a:rPr lang="en-US" dirty="0"/>
              <a:t> </a:t>
            </a:r>
            <a:r>
              <a:rPr lang="en-US" dirty="0" smtClean="0"/>
              <a:t>                                                is </a:t>
            </a:r>
            <a:r>
              <a:rPr lang="en-US" dirty="0" err="1"/>
              <a:t>nonnegligible</a:t>
            </a:r>
            <a:r>
              <a:rPr lang="en-US" dirty="0" smtClean="0"/>
              <a:t>.</a:t>
            </a:r>
          </a:p>
          <a:p>
            <a:pPr marL="457200" lvl="1" indent="0">
              <a:buNone/>
            </a:pPr>
            <a:endParaRPr lang="en-US" dirty="0"/>
          </a:p>
          <a:p>
            <a:pPr lvl="1"/>
            <a:r>
              <a:rPr lang="en-US" dirty="0"/>
              <a:t>depends on two things: </a:t>
            </a:r>
          </a:p>
          <a:p>
            <a:pPr lvl="2"/>
            <a:r>
              <a:rPr lang="en-US" sz="2800" dirty="0"/>
              <a:t>speed and</a:t>
            </a:r>
          </a:p>
          <a:p>
            <a:pPr lvl="2"/>
            <a:r>
              <a:rPr lang="en-US" sz="2800" dirty="0"/>
              <a:t>frontal surface area.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Nonfree Fall, Continued-1</a:t>
            </a:r>
          </a:p>
        </p:txBody>
      </p:sp>
      <p:sp>
        <p:nvSpPr>
          <p:cNvPr id="81923" name="Rectangle 3"/>
          <p:cNvSpPr>
            <a:spLocks noGrp="1" noChangeArrowheads="1"/>
          </p:cNvSpPr>
          <p:nvPr>
            <p:ph type="body" idx="1"/>
          </p:nvPr>
        </p:nvSpPr>
        <p:spPr>
          <a:xfrm>
            <a:off x="365125" y="1957254"/>
            <a:ext cx="8229600" cy="4253662"/>
          </a:xfrm>
        </p:spPr>
        <p:txBody>
          <a:bodyPr/>
          <a:lstStyle/>
          <a:p>
            <a:pPr>
              <a:spcAft>
                <a:spcPts val="4100"/>
              </a:spcAft>
            </a:pPr>
            <a:r>
              <a:rPr lang="en-US" dirty="0"/>
              <a:t>When the object is moving fast enough so that air resistance builds up to equal the force of gravity.</a:t>
            </a:r>
          </a:p>
          <a:p>
            <a:r>
              <a:rPr lang="en-US" dirty="0"/>
              <a:t>Then no net force</a:t>
            </a:r>
          </a:p>
          <a:p>
            <a:pPr lvl="1"/>
            <a:r>
              <a:rPr lang="en-US" dirty="0">
                <a:sym typeface="Symbol" charset="0"/>
              </a:rPr>
              <a:t>No acceleration</a:t>
            </a:r>
          </a:p>
          <a:p>
            <a:pPr lvl="1">
              <a:spcBef>
                <a:spcPts val="572"/>
              </a:spcBef>
            </a:pPr>
            <a:r>
              <a:rPr lang="en-US" dirty="0">
                <a:sym typeface="Symbol" charset="0"/>
              </a:rPr>
              <a:t>Velocity does not change</a:t>
            </a:r>
            <a:endParaRPr lang="en-US" dirty="0"/>
          </a:p>
        </p:txBody>
      </p:sp>
      <p:pic>
        <p:nvPicPr>
          <p:cNvPr id="10" name="Picture 9" descr="Cartoon representation of a sack falling down with an upward air drag force (R) and a downward force of gravity (mg) acting on it."/>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5905109" y="3052624"/>
            <a:ext cx="2271082" cy="33106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lstStyle/>
          <a:p>
            <a:r>
              <a:rPr lang="en-US" dirty="0"/>
              <a:t>The Force of Friction</a:t>
            </a:r>
          </a:p>
        </p:txBody>
      </p:sp>
      <p:sp>
        <p:nvSpPr>
          <p:cNvPr id="2" name="Content Placeholder 1"/>
          <p:cNvSpPr>
            <a:spLocks noGrp="1"/>
          </p:cNvSpPr>
          <p:nvPr>
            <p:ph idx="1"/>
          </p:nvPr>
        </p:nvSpPr>
        <p:spPr>
          <a:xfrm>
            <a:off x="365125" y="1957254"/>
            <a:ext cx="8229600" cy="1990045"/>
          </a:xfrm>
        </p:spPr>
        <p:txBody>
          <a:bodyPr/>
          <a:lstStyle/>
          <a:p>
            <a:r>
              <a:rPr lang="en-US" sz="2400" dirty="0"/>
              <a:t>Depends on the kinds of material and how much they are pressed together.</a:t>
            </a:r>
          </a:p>
          <a:p>
            <a:pPr>
              <a:spcAft>
                <a:spcPts val="17400"/>
              </a:spcAft>
            </a:pPr>
            <a:r>
              <a:rPr lang="en-US" sz="2400" dirty="0"/>
              <a:t>Is due to tiny surface bumps and to "stickiness" of the atoms on a material</a:t>
            </a:r>
            <a:r>
              <a:rPr lang="fr-FR" sz="2400" dirty="0"/>
              <a:t>'</a:t>
            </a:r>
            <a:r>
              <a:rPr lang="en-US" sz="2400" dirty="0"/>
              <a:t>s surface.</a:t>
            </a:r>
          </a:p>
        </p:txBody>
      </p:sp>
      <p:pic>
        <p:nvPicPr>
          <p:cNvPr id="6" name="Picture 5" descr="Cartoon representation of 2 blocks that appear smooth and are placed one above the other. The boundary at which the surfaces meet when viewed at the microscopic level shows that there are irregularities/bumps on both the surfaces."/>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3281757" y="3733090"/>
            <a:ext cx="2580486" cy="1940420"/>
          </a:xfrm>
          <a:prstGeom prst="rect">
            <a:avLst/>
          </a:prstGeom>
        </p:spPr>
      </p:pic>
      <p:sp>
        <p:nvSpPr>
          <p:cNvPr id="10244" name="Rectangle 4"/>
          <p:cNvSpPr>
            <a:spLocks noGrp="1" noChangeArrowheads="1"/>
          </p:cNvSpPr>
          <p:nvPr>
            <p:ph type="body" sz="quarter" idx="11"/>
          </p:nvPr>
        </p:nvSpPr>
        <p:spPr>
          <a:xfrm>
            <a:off x="365125" y="5761604"/>
            <a:ext cx="8065953" cy="888034"/>
          </a:xfrm>
        </p:spPr>
        <p:txBody>
          <a:bodyPr/>
          <a:lstStyle/>
          <a:p>
            <a:pPr>
              <a:tabLst>
                <a:tab pos="1716088" algn="l"/>
              </a:tabLst>
            </a:pPr>
            <a:r>
              <a:rPr lang="en-US" sz="2400" dirty="0"/>
              <a:t>Example: Friction between a crate on a smooth wooden	floor is less than that on a rough floor.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a:t>Nonfree Fall, Continued-2</a:t>
            </a:r>
          </a:p>
        </p:txBody>
      </p:sp>
      <p:sp>
        <p:nvSpPr>
          <p:cNvPr id="83971" name="Rectangle 3"/>
          <p:cNvSpPr>
            <a:spLocks noGrp="1" noChangeArrowheads="1"/>
          </p:cNvSpPr>
          <p:nvPr>
            <p:ph type="body" idx="1"/>
          </p:nvPr>
        </p:nvSpPr>
        <p:spPr>
          <a:xfrm>
            <a:off x="302779" y="1188327"/>
            <a:ext cx="8229600" cy="5430682"/>
          </a:xfrm>
        </p:spPr>
        <p:txBody>
          <a:bodyPr/>
          <a:lstStyle/>
          <a:p>
            <a:r>
              <a:rPr lang="en-US" dirty="0"/>
              <a:t>Terminal speed</a:t>
            </a:r>
          </a:p>
          <a:p>
            <a:pPr lvl="1">
              <a:spcAft>
                <a:spcPts val="4100"/>
              </a:spcAft>
            </a:pPr>
            <a:r>
              <a:rPr lang="en-US" dirty="0"/>
              <a:t>occurs when acceleration terminates (when air resistance equals weight and net force is zero).</a:t>
            </a:r>
          </a:p>
          <a:p>
            <a:r>
              <a:rPr lang="en-US" dirty="0"/>
              <a:t>Terminal </a:t>
            </a:r>
            <a:r>
              <a:rPr lang="en-US" dirty="0" smtClean="0"/>
              <a:t>velocity</a:t>
            </a:r>
            <a:endParaRPr lang="en-US" dirty="0"/>
          </a:p>
          <a:p>
            <a:pPr lvl="1">
              <a:spcBef>
                <a:spcPts val="572"/>
              </a:spcBef>
            </a:pPr>
            <a:r>
              <a:rPr lang="en-US" dirty="0"/>
              <a:t>same as terminal speed, with direction implied or specified</a:t>
            </a:r>
            <a:r>
              <a:rPr lang="en-US" dirty="0" smtClean="0"/>
              <a:t>.</a:t>
            </a:r>
          </a:p>
          <a:p>
            <a:pPr marL="457200" lvl="1" indent="0">
              <a:spcBef>
                <a:spcPts val="572"/>
              </a:spcBef>
              <a:buNone/>
            </a:pPr>
            <a:endParaRPr lang="en-US" dirty="0" smtClean="0"/>
          </a:p>
          <a:p>
            <a:pPr marL="457200" lvl="1" indent="0">
              <a:spcBef>
                <a:spcPts val="572"/>
              </a:spcBef>
              <a:buNone/>
            </a:pPr>
            <a:r>
              <a:rPr lang="en-US" dirty="0" smtClean="0"/>
              <a:t>Human body terminal speed is 120 mph</a:t>
            </a:r>
          </a:p>
          <a:p>
            <a:pPr marL="457200" lvl="1" indent="0">
              <a:spcBef>
                <a:spcPts val="572"/>
              </a:spcBef>
              <a:buNone/>
            </a:pPr>
            <a:r>
              <a:rPr lang="en-US" dirty="0"/>
              <a:t>	</a:t>
            </a:r>
            <a:r>
              <a:rPr lang="en-US" dirty="0" smtClean="0"/>
              <a:t>					or 200 km/h</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err="1"/>
              <a:t>Nonfree</a:t>
            </a:r>
            <a:r>
              <a:rPr lang="en-US" dirty="0"/>
              <a:t> </a:t>
            </a:r>
            <a:r>
              <a:rPr lang="en-US" dirty="0" smtClean="0"/>
              <a:t>Fall—Example</a:t>
            </a:r>
            <a:r>
              <a:rPr lang="en-US" sz="800" dirty="0" smtClean="0"/>
              <a:t>1B  2B 1A  2A 4A</a:t>
            </a:r>
            <a:endParaRPr lang="en-US" dirty="0"/>
          </a:p>
        </p:txBody>
      </p:sp>
      <p:sp>
        <p:nvSpPr>
          <p:cNvPr id="86019" name="Rectangle 3"/>
          <p:cNvSpPr>
            <a:spLocks noGrp="1" noChangeArrowheads="1"/>
          </p:cNvSpPr>
          <p:nvPr>
            <p:ph type="body" idx="1"/>
          </p:nvPr>
        </p:nvSpPr>
        <p:spPr/>
        <p:txBody>
          <a:bodyPr/>
          <a:lstStyle/>
          <a:p>
            <a:pPr>
              <a:lnSpc>
                <a:spcPct val="98000"/>
              </a:lnSpc>
            </a:pPr>
            <a:r>
              <a:rPr lang="en-US" dirty="0"/>
              <a:t>A skydiver in fall after jumping from a plane.</a:t>
            </a:r>
          </a:p>
          <a:p>
            <a:pPr>
              <a:lnSpc>
                <a:spcPct val="98000"/>
              </a:lnSpc>
            </a:pPr>
            <a:r>
              <a:rPr lang="en-US" dirty="0"/>
              <a:t>Weight and air resistance act on the falling object.</a:t>
            </a:r>
          </a:p>
          <a:p>
            <a:pPr>
              <a:lnSpc>
                <a:spcPct val="98000"/>
              </a:lnSpc>
            </a:pPr>
            <a:r>
              <a:rPr lang="en-US" dirty="0"/>
              <a:t>As falling speed increases, air resistance on diver builds up, net force is reduced, and acceleration becomes less. </a:t>
            </a:r>
          </a:p>
          <a:p>
            <a:pPr>
              <a:lnSpc>
                <a:spcPct val="98000"/>
              </a:lnSpc>
            </a:pPr>
            <a:r>
              <a:rPr lang="en-US" dirty="0"/>
              <a:t>When air resistance equals the diver</a:t>
            </a:r>
            <a:r>
              <a:rPr lang="fr-FR" dirty="0"/>
              <a:t>'</a:t>
            </a:r>
            <a:r>
              <a:rPr lang="en-US" dirty="0"/>
              <a:t>s weight, net force is zero and acceleration terminates.</a:t>
            </a:r>
          </a:p>
          <a:p>
            <a:pPr>
              <a:lnSpc>
                <a:spcPct val="98000"/>
              </a:lnSpc>
            </a:pPr>
            <a:r>
              <a:rPr lang="en-US" dirty="0"/>
              <a:t>Diver reaches terminal velocity, then continues the fall at constant speed.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614908"/>
            <a:ext cx="9144000" cy="1077218"/>
          </a:xfrm>
        </p:spPr>
        <p:txBody>
          <a:bodyPr/>
          <a:lstStyle/>
          <a:p>
            <a:r>
              <a:rPr lang="en-US" dirty="0"/>
              <a:t>Nonfree Fall</a:t>
            </a:r>
            <a:br>
              <a:rPr lang="en-US" dirty="0"/>
            </a:br>
            <a:r>
              <a:rPr lang="en-US" dirty="0"/>
              <a:t>CHECK YOUR NEIGHBOR </a:t>
            </a:r>
          </a:p>
        </p:txBody>
      </p:sp>
      <p:sp>
        <p:nvSpPr>
          <p:cNvPr id="90115" name="Rectangle 3"/>
          <p:cNvSpPr>
            <a:spLocks noGrp="1" noChangeArrowheads="1"/>
          </p:cNvSpPr>
          <p:nvPr>
            <p:ph type="body" idx="1"/>
          </p:nvPr>
        </p:nvSpPr>
        <p:spPr/>
        <p:txBody>
          <a:bodyPr/>
          <a:lstStyle/>
          <a:p>
            <a:pPr marL="0" indent="0">
              <a:spcAft>
                <a:spcPts val="2800"/>
              </a:spcAft>
              <a:buNone/>
            </a:pPr>
            <a:r>
              <a:rPr lang="en-US" sz="2400" dirty="0"/>
              <a:t>When a 20-N falling object encounters 5 N of air resistance, its acceleration of fall is</a:t>
            </a:r>
          </a:p>
          <a:p>
            <a:pPr marL="457200" indent="-457200">
              <a:buFont typeface="+mj-lt"/>
              <a:buAutoNum type="alphaUcPeriod"/>
            </a:pPr>
            <a:r>
              <a:rPr lang="en-US" sz="2400" dirty="0"/>
              <a:t>less than </a:t>
            </a:r>
            <a:r>
              <a:rPr lang="en-US" sz="2400" i="1" dirty="0"/>
              <a:t>g.</a:t>
            </a:r>
          </a:p>
          <a:p>
            <a:pPr marL="457200" indent="-457200">
              <a:spcBef>
                <a:spcPts val="676"/>
              </a:spcBef>
              <a:buFont typeface="+mj-lt"/>
              <a:buAutoNum type="alphaUcPeriod"/>
            </a:pPr>
            <a:r>
              <a:rPr lang="en-US" sz="2400" dirty="0"/>
              <a:t>more than </a:t>
            </a:r>
            <a:r>
              <a:rPr lang="en-US" sz="2400" i="1" dirty="0"/>
              <a:t>g. </a:t>
            </a:r>
          </a:p>
          <a:p>
            <a:pPr marL="457200" indent="-457200">
              <a:spcBef>
                <a:spcPts val="476"/>
              </a:spcBef>
              <a:spcAft>
                <a:spcPts val="100"/>
              </a:spcAft>
              <a:buFont typeface="+mj-lt"/>
              <a:buAutoNum type="alphaUcPeriod"/>
            </a:pPr>
            <a:r>
              <a:rPr lang="en-US" sz="2400" i="1" dirty="0"/>
              <a:t>g.</a:t>
            </a:r>
          </a:p>
          <a:p>
            <a:pPr marL="457200" indent="-457200">
              <a:buFont typeface="+mj-lt"/>
              <a:buAutoNum type="alphaUcPeriod"/>
            </a:pPr>
            <a:r>
              <a:rPr lang="en-US" sz="2400" dirty="0"/>
              <a:t>terminated.</a:t>
            </a:r>
          </a:p>
        </p:txBody>
      </p:sp>
    </p:spTree>
    <p:extLst>
      <p:ext uri="{BB962C8B-B14F-4D97-AF65-F5344CB8AC3E}">
        <p14:creationId xmlns:p14="http://schemas.microsoft.com/office/powerpoint/2010/main" val="231154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Nonfree Fall</a:t>
            </a:r>
            <a:br>
              <a:rPr lang="en-US" dirty="0"/>
            </a:br>
            <a:r>
              <a:rPr lang="en-US" dirty="0"/>
              <a:t>CHECK YOUR ANSWER </a:t>
            </a:r>
          </a:p>
        </p:txBody>
      </p:sp>
      <p:sp>
        <p:nvSpPr>
          <p:cNvPr id="90115" name="Rectangle 3"/>
          <p:cNvSpPr>
            <a:spLocks noGrp="1" noChangeArrowheads="1"/>
          </p:cNvSpPr>
          <p:nvPr>
            <p:ph idx="1"/>
          </p:nvPr>
        </p:nvSpPr>
        <p:spPr/>
        <p:txBody>
          <a:bodyPr/>
          <a:lstStyle/>
          <a:p>
            <a:pPr marL="0" indent="0">
              <a:spcAft>
                <a:spcPts val="2800"/>
              </a:spcAft>
              <a:buNone/>
            </a:pPr>
            <a:r>
              <a:rPr lang="en-US" sz="2400" dirty="0"/>
              <a:t>When a 20-N falling object encounters 5 N of air resistance, its acceleration of fall is</a:t>
            </a:r>
          </a:p>
          <a:p>
            <a:pPr marL="457200" indent="-457200">
              <a:spcAft>
                <a:spcPts val="2400"/>
              </a:spcAft>
              <a:buFont typeface="+mj-lt"/>
              <a:buAutoNum type="alphaUcPeriod"/>
            </a:pPr>
            <a:r>
              <a:rPr lang="en-US" sz="2400" b="1" dirty="0"/>
              <a:t>less than </a:t>
            </a:r>
            <a:r>
              <a:rPr lang="en-US" sz="2400" b="1" i="1" dirty="0"/>
              <a:t>g</a:t>
            </a:r>
            <a:r>
              <a:rPr lang="en-US" sz="2400" b="1" dirty="0"/>
              <a:t>.</a:t>
            </a:r>
          </a:p>
        </p:txBody>
      </p:sp>
      <p:sp>
        <p:nvSpPr>
          <p:cNvPr id="3" name="Content Placeholder 2"/>
          <p:cNvSpPr>
            <a:spLocks noGrp="1"/>
          </p:cNvSpPr>
          <p:nvPr>
            <p:ph sz="quarter" idx="11"/>
          </p:nvPr>
        </p:nvSpPr>
        <p:spPr>
          <a:xfrm>
            <a:off x="376522" y="3584865"/>
            <a:ext cx="7985125" cy="3273136"/>
          </a:xfrm>
        </p:spPr>
        <p:txBody>
          <a:bodyPr/>
          <a:lstStyle/>
          <a:p>
            <a:r>
              <a:rPr lang="en-US" b="1" dirty="0"/>
              <a:t>Comment:</a:t>
            </a:r>
          </a:p>
          <a:p>
            <a:r>
              <a:rPr lang="en-US" dirty="0"/>
              <a:t>Acceleration of a </a:t>
            </a:r>
            <a:r>
              <a:rPr lang="en-US" dirty="0" err="1"/>
              <a:t>nonfree</a:t>
            </a:r>
            <a:r>
              <a:rPr lang="en-US" dirty="0"/>
              <a:t> fall is always less than </a:t>
            </a:r>
            <a:r>
              <a:rPr lang="en-US" i="1" dirty="0"/>
              <a:t>g</a:t>
            </a:r>
            <a:r>
              <a:rPr lang="en-US" dirty="0"/>
              <a:t>. </a:t>
            </a:r>
            <a:r>
              <a:rPr lang="en-US" dirty="0" smtClean="0"/>
              <a:t>Calculate what the acceleration </a:t>
            </a:r>
            <a:r>
              <a:rPr lang="en-US" dirty="0"/>
              <a:t>will actually </a:t>
            </a:r>
            <a:r>
              <a:rPr lang="en-US" dirty="0" smtClean="0"/>
              <a:t>be.</a:t>
            </a:r>
          </a:p>
          <a:p>
            <a:endParaRPr lang="en-US" dirty="0"/>
          </a:p>
          <a:p>
            <a:r>
              <a:rPr lang="en-US" dirty="0" smtClean="0"/>
              <a:t>Actual force will be 20 N – 5 N = 15 N</a:t>
            </a:r>
          </a:p>
          <a:p>
            <a:r>
              <a:rPr lang="en-US" dirty="0" smtClean="0"/>
              <a:t>Mass of a 20 N object is m = F/a = 20N/10m/s² = 2 kg</a:t>
            </a:r>
          </a:p>
          <a:p>
            <a:r>
              <a:rPr lang="en-US" dirty="0" smtClean="0"/>
              <a:t>Actual a = F/m = 15 N / 2kg = 7.5 m/s²</a:t>
            </a:r>
          </a:p>
          <a:p>
            <a:endParaRPr lang="en-US" dirty="0"/>
          </a:p>
        </p:txBody>
      </p:sp>
      <p:sp>
        <p:nvSpPr>
          <p:cNvPr id="4" name="Rounded Rectangle 3"/>
          <p:cNvSpPr/>
          <p:nvPr/>
        </p:nvSpPr>
        <p:spPr bwMode="auto">
          <a:xfrm>
            <a:off x="1331640" y="6165304"/>
            <a:ext cx="4468091" cy="405246"/>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7538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614908"/>
            <a:ext cx="9144000" cy="1077218"/>
          </a:xfrm>
        </p:spPr>
        <p:txBody>
          <a:bodyPr/>
          <a:lstStyle/>
          <a:p>
            <a:r>
              <a:rPr lang="en-US" dirty="0"/>
              <a:t>Nonfree Fall</a:t>
            </a:r>
            <a:br>
              <a:rPr lang="en-US" dirty="0"/>
            </a:br>
            <a:r>
              <a:rPr lang="en-US" dirty="0"/>
              <a:t>CHECK YOUR NEIGHBOR, Continued</a:t>
            </a:r>
          </a:p>
        </p:txBody>
      </p:sp>
      <p:sp>
        <p:nvSpPr>
          <p:cNvPr id="352259" name="Rectangle 3"/>
          <p:cNvSpPr>
            <a:spLocks noGrp="1" noChangeArrowheads="1"/>
          </p:cNvSpPr>
          <p:nvPr>
            <p:ph type="body" idx="1"/>
          </p:nvPr>
        </p:nvSpPr>
        <p:spPr/>
        <p:txBody>
          <a:bodyPr/>
          <a:lstStyle/>
          <a:p>
            <a:pPr marL="0" indent="0">
              <a:spcAft>
                <a:spcPts val="2800"/>
              </a:spcAft>
              <a:buNone/>
            </a:pPr>
            <a:r>
              <a:rPr lang="en-US" sz="2400" dirty="0"/>
              <a:t>If a 50-N person is to fall at terminal speed, the air resistance needed is</a:t>
            </a:r>
          </a:p>
          <a:p>
            <a:pPr marL="457200" indent="-457200">
              <a:buFont typeface="+mj-lt"/>
              <a:buAutoNum type="alphaUcPeriod"/>
            </a:pPr>
            <a:r>
              <a:rPr lang="en-US" sz="2400" dirty="0"/>
              <a:t>less than 50 N.</a:t>
            </a:r>
          </a:p>
          <a:p>
            <a:pPr marL="457200" indent="-457200">
              <a:spcBef>
                <a:spcPts val="676"/>
              </a:spcBef>
              <a:buFont typeface="+mj-lt"/>
              <a:buAutoNum type="alphaUcPeriod"/>
            </a:pPr>
            <a:r>
              <a:rPr lang="en-US" sz="2400" dirty="0"/>
              <a:t>50 N. </a:t>
            </a:r>
          </a:p>
          <a:p>
            <a:pPr marL="457200" indent="-457200">
              <a:spcBef>
                <a:spcPts val="476"/>
              </a:spcBef>
              <a:buFont typeface="+mj-lt"/>
              <a:buAutoNum type="alphaUcPeriod"/>
            </a:pPr>
            <a:r>
              <a:rPr lang="en-US" sz="2400" dirty="0"/>
              <a:t>more than 50 N.</a:t>
            </a:r>
          </a:p>
          <a:p>
            <a:pPr marL="457200" indent="-457200">
              <a:spcBef>
                <a:spcPts val="676"/>
              </a:spcBef>
              <a:buFont typeface="+mj-lt"/>
              <a:buAutoNum type="alphaUcPeriod"/>
            </a:pPr>
            <a:r>
              <a:rPr lang="en-US" sz="2400" dirty="0"/>
              <a:t>None of the above.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614907"/>
            <a:ext cx="9144000" cy="1233263"/>
          </a:xfrm>
        </p:spPr>
        <p:txBody>
          <a:bodyPr/>
          <a:lstStyle/>
          <a:p>
            <a:r>
              <a:rPr lang="en-US" dirty="0"/>
              <a:t>Nonfree Fall</a:t>
            </a:r>
            <a:br>
              <a:rPr lang="en-US" dirty="0"/>
            </a:br>
            <a:r>
              <a:rPr lang="en-US" dirty="0"/>
              <a:t>CHECK YOUR ANSWER, Continued</a:t>
            </a:r>
          </a:p>
        </p:txBody>
      </p:sp>
      <p:sp>
        <p:nvSpPr>
          <p:cNvPr id="2" name="Content Placeholder 1"/>
          <p:cNvSpPr>
            <a:spLocks noGrp="1"/>
          </p:cNvSpPr>
          <p:nvPr>
            <p:ph idx="1"/>
          </p:nvPr>
        </p:nvSpPr>
        <p:spPr/>
        <p:txBody>
          <a:bodyPr/>
          <a:lstStyle/>
          <a:p>
            <a:pPr marL="0" indent="0">
              <a:spcBef>
                <a:spcPts val="376"/>
              </a:spcBef>
              <a:spcAft>
                <a:spcPts val="2900"/>
              </a:spcAft>
              <a:buNone/>
            </a:pPr>
            <a:r>
              <a:rPr lang="en-US" sz="2400" dirty="0"/>
              <a:t>If a 50-N person is to fall at terminal speed, the air resistance needed is</a:t>
            </a:r>
          </a:p>
          <a:p>
            <a:pPr marL="457200" indent="-457200">
              <a:spcBef>
                <a:spcPts val="576"/>
              </a:spcBef>
              <a:spcAft>
                <a:spcPts val="2400"/>
              </a:spcAft>
              <a:buFont typeface="+mj-lt"/>
              <a:buAutoNum type="alphaUcPeriod" startAt="2"/>
            </a:pPr>
            <a:r>
              <a:rPr lang="en-US" sz="2400" b="1" dirty="0"/>
              <a:t>50 N. </a:t>
            </a:r>
          </a:p>
        </p:txBody>
      </p:sp>
      <p:sp>
        <p:nvSpPr>
          <p:cNvPr id="8" name="Content Placeholder 7"/>
          <p:cNvSpPr>
            <a:spLocks noGrp="1"/>
          </p:cNvSpPr>
          <p:nvPr>
            <p:ph sz="quarter" idx="15"/>
          </p:nvPr>
        </p:nvSpPr>
        <p:spPr>
          <a:xfrm>
            <a:off x="365125" y="3881305"/>
            <a:ext cx="4238625" cy="801527"/>
          </a:xfrm>
        </p:spPr>
        <p:txBody>
          <a:bodyPr/>
          <a:lstStyle/>
          <a:p>
            <a:pPr>
              <a:spcBef>
                <a:spcPts val="576"/>
              </a:spcBef>
            </a:pPr>
            <a:r>
              <a:rPr lang="en-US" b="1" dirty="0"/>
              <a:t>Explanation:</a:t>
            </a:r>
          </a:p>
          <a:p>
            <a:pPr>
              <a:spcBef>
                <a:spcPts val="576"/>
              </a:spcBef>
            </a:pPr>
            <a:r>
              <a:rPr lang="en-US" dirty="0"/>
              <a:t>Then,</a:t>
            </a:r>
          </a:p>
        </p:txBody>
      </p:sp>
      <p:pic>
        <p:nvPicPr>
          <p:cNvPr id="4" name="Picture 3" descr="summation F equals 0"/>
          <p:cNvPicPr>
            <a:picLocks noChangeAspect="1"/>
          </p:cNvPicPr>
          <p:nvPr/>
        </p:nvPicPr>
        <p:blipFill>
          <a:blip r:embed="rId3"/>
          <a:stretch>
            <a:fillRect/>
          </a:stretch>
        </p:blipFill>
        <p:spPr>
          <a:xfrm>
            <a:off x="1240212" y="4346321"/>
            <a:ext cx="993108" cy="445594"/>
          </a:xfrm>
          <a:prstGeom prst="rect">
            <a:avLst/>
          </a:prstGeom>
        </p:spPr>
      </p:pic>
      <p:sp>
        <p:nvSpPr>
          <p:cNvPr id="6" name="Text Placeholder 5"/>
          <p:cNvSpPr>
            <a:spLocks noGrp="1"/>
          </p:cNvSpPr>
          <p:nvPr>
            <p:ph type="body" sz="quarter" idx="11"/>
          </p:nvPr>
        </p:nvSpPr>
        <p:spPr>
          <a:xfrm>
            <a:off x="2177900" y="4342603"/>
            <a:ext cx="5749925" cy="763588"/>
          </a:xfrm>
        </p:spPr>
        <p:txBody>
          <a:bodyPr/>
          <a:lstStyle/>
          <a:p>
            <a:r>
              <a:rPr lang="en-US" sz="2400" dirty="0">
                <a:sym typeface="Symbol" charset="0"/>
              </a:rPr>
              <a:t>and acceleration = 0.</a:t>
            </a:r>
            <a:endParaRPr lang="en-US" sz="2400" dirty="0"/>
          </a:p>
        </p:txBody>
      </p:sp>
    </p:spTree>
    <p:extLst>
      <p:ext uri="{BB962C8B-B14F-4D97-AF65-F5344CB8AC3E}">
        <p14:creationId xmlns:p14="http://schemas.microsoft.com/office/powerpoint/2010/main" val="3913624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614908"/>
            <a:ext cx="9144000" cy="1077218"/>
          </a:xfrm>
        </p:spPr>
        <p:txBody>
          <a:bodyPr/>
          <a:lstStyle/>
          <a:p>
            <a:r>
              <a:rPr lang="en-US" dirty="0"/>
              <a:t>Nonfree Fall</a:t>
            </a:r>
            <a:br>
              <a:rPr lang="en-US" dirty="0"/>
            </a:br>
            <a:r>
              <a:rPr lang="en-US" dirty="0"/>
              <a:t>CHECK YOUR NEIGHBOR, Continued-1</a:t>
            </a:r>
          </a:p>
        </p:txBody>
      </p:sp>
      <p:sp>
        <p:nvSpPr>
          <p:cNvPr id="354307" name="Rectangle 3"/>
          <p:cNvSpPr>
            <a:spLocks noGrp="1" noChangeArrowheads="1"/>
          </p:cNvSpPr>
          <p:nvPr>
            <p:ph type="body" idx="1"/>
          </p:nvPr>
        </p:nvSpPr>
        <p:spPr/>
        <p:txBody>
          <a:bodyPr/>
          <a:lstStyle/>
          <a:p>
            <a:pPr marL="0" indent="0">
              <a:spcAft>
                <a:spcPts val="3400"/>
              </a:spcAft>
              <a:buNone/>
            </a:pPr>
            <a:r>
              <a:rPr lang="en-US" dirty="0"/>
              <a:t>As the skydiver falls faster and faster through the air, air resistance</a:t>
            </a:r>
          </a:p>
          <a:p>
            <a:pPr marL="514350" indent="-514350">
              <a:buFont typeface="+mj-lt"/>
              <a:buAutoNum type="alphaUcPeriod"/>
            </a:pPr>
            <a:r>
              <a:rPr lang="en-US" dirty="0"/>
              <a:t>increases.</a:t>
            </a:r>
          </a:p>
          <a:p>
            <a:pPr marL="514350" indent="-514350">
              <a:buFont typeface="+mj-lt"/>
              <a:buAutoNum type="alphaUcPeriod"/>
            </a:pPr>
            <a:r>
              <a:rPr lang="en-US" dirty="0"/>
              <a:t>decreases. </a:t>
            </a:r>
          </a:p>
          <a:p>
            <a:pPr marL="514350" indent="-514350">
              <a:buFont typeface="+mj-lt"/>
              <a:buAutoNum type="alphaUcPeriod"/>
            </a:pPr>
            <a:r>
              <a:rPr lang="en-US" dirty="0"/>
              <a:t>remains the same.</a:t>
            </a:r>
          </a:p>
          <a:p>
            <a:pPr marL="514350" indent="-514350">
              <a:spcBef>
                <a:spcPts val="572"/>
              </a:spcBef>
              <a:buFont typeface="+mj-lt"/>
              <a:buAutoNum type="alphaUcPeriod"/>
            </a:pPr>
            <a:r>
              <a:rPr lang="en-US" dirty="0"/>
              <a:t>Not enough information.</a:t>
            </a:r>
          </a:p>
        </p:txBody>
      </p:sp>
      <p:pic>
        <p:nvPicPr>
          <p:cNvPr id="5" name="Picture 4" descr="Cartoon representation of a skydiver falling through the air with arms spread out."/>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4953668" y="2667735"/>
            <a:ext cx="3910265" cy="331069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614908"/>
            <a:ext cx="9144000" cy="1077218"/>
          </a:xfrm>
        </p:spPr>
        <p:txBody>
          <a:bodyPr/>
          <a:lstStyle/>
          <a:p>
            <a:r>
              <a:rPr lang="en-US" dirty="0"/>
              <a:t>Nonfree Fall</a:t>
            </a:r>
            <a:br>
              <a:rPr lang="en-US" dirty="0"/>
            </a:br>
            <a:r>
              <a:rPr lang="en-US" dirty="0"/>
              <a:t>CHECK YOUR ANSWER, Continued-1</a:t>
            </a:r>
          </a:p>
        </p:txBody>
      </p:sp>
      <p:sp>
        <p:nvSpPr>
          <p:cNvPr id="354307" name="Rectangle 3"/>
          <p:cNvSpPr>
            <a:spLocks noGrp="1" noChangeArrowheads="1"/>
          </p:cNvSpPr>
          <p:nvPr>
            <p:ph type="body" idx="1"/>
          </p:nvPr>
        </p:nvSpPr>
        <p:spPr/>
        <p:txBody>
          <a:bodyPr/>
          <a:lstStyle/>
          <a:p>
            <a:pPr marL="0" indent="0">
              <a:spcAft>
                <a:spcPts val="3400"/>
              </a:spcAft>
              <a:buNone/>
            </a:pPr>
            <a:r>
              <a:rPr lang="en-US" dirty="0"/>
              <a:t>As the skydiver falls faster and faster through the air, air resistance</a:t>
            </a:r>
          </a:p>
          <a:p>
            <a:pPr marL="514350" indent="-514350">
              <a:buFont typeface="+mj-lt"/>
              <a:buAutoNum type="alphaUcPeriod"/>
            </a:pPr>
            <a:r>
              <a:rPr lang="en-US" b="1" dirty="0"/>
              <a:t>increases.</a:t>
            </a:r>
          </a:p>
        </p:txBody>
      </p:sp>
    </p:spTree>
    <p:extLst>
      <p:ext uri="{BB962C8B-B14F-4D97-AF65-F5344CB8AC3E}">
        <p14:creationId xmlns:p14="http://schemas.microsoft.com/office/powerpoint/2010/main" val="3861064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614908"/>
            <a:ext cx="9144000" cy="1077218"/>
          </a:xfrm>
        </p:spPr>
        <p:txBody>
          <a:bodyPr/>
          <a:lstStyle/>
          <a:p>
            <a:r>
              <a:rPr lang="en-US" dirty="0"/>
              <a:t>Nonfree Fall</a:t>
            </a:r>
            <a:br>
              <a:rPr lang="en-US" dirty="0"/>
            </a:br>
            <a:r>
              <a:rPr lang="en-US" dirty="0"/>
              <a:t>CHECK YOUR NEIGHBOR, Continued-2</a:t>
            </a:r>
          </a:p>
        </p:txBody>
      </p:sp>
      <p:sp>
        <p:nvSpPr>
          <p:cNvPr id="100355" name="Rectangle 3"/>
          <p:cNvSpPr>
            <a:spLocks noGrp="1" noChangeArrowheads="1"/>
          </p:cNvSpPr>
          <p:nvPr>
            <p:ph type="body" idx="1"/>
          </p:nvPr>
        </p:nvSpPr>
        <p:spPr/>
        <p:txBody>
          <a:bodyPr/>
          <a:lstStyle/>
          <a:p>
            <a:pPr marL="0" indent="0">
              <a:spcAft>
                <a:spcPts val="3400"/>
              </a:spcAft>
              <a:buNone/>
            </a:pPr>
            <a:r>
              <a:rPr lang="en-US" dirty="0"/>
              <a:t>As the skydiver continues to fall faster and faster through the air, net force</a:t>
            </a:r>
          </a:p>
          <a:p>
            <a:pPr marL="514350" indent="-514350">
              <a:buFont typeface="+mj-lt"/>
              <a:buAutoNum type="alphaUcPeriod"/>
            </a:pPr>
            <a:r>
              <a:rPr lang="en-US" dirty="0"/>
              <a:t>increases.</a:t>
            </a:r>
          </a:p>
          <a:p>
            <a:pPr marL="514350" indent="-514350">
              <a:buFont typeface="+mj-lt"/>
              <a:buAutoNum type="alphaUcPeriod"/>
            </a:pPr>
            <a:r>
              <a:rPr lang="en-US" dirty="0"/>
              <a:t>decreases. </a:t>
            </a:r>
          </a:p>
          <a:p>
            <a:pPr marL="514350" indent="-514350">
              <a:buFont typeface="+mj-lt"/>
              <a:buAutoNum type="alphaUcPeriod"/>
            </a:pPr>
            <a:r>
              <a:rPr lang="en-US" dirty="0"/>
              <a:t>remains the same.</a:t>
            </a:r>
          </a:p>
          <a:p>
            <a:pPr marL="514350" indent="-514350">
              <a:spcBef>
                <a:spcPts val="572"/>
              </a:spcBef>
              <a:buFont typeface="+mj-lt"/>
              <a:buAutoNum type="alphaUcPeriod"/>
            </a:pPr>
            <a:r>
              <a:rPr lang="en-US" dirty="0"/>
              <a:t>Not enough information.</a:t>
            </a:r>
          </a:p>
        </p:txBody>
      </p:sp>
      <p:pic>
        <p:nvPicPr>
          <p:cNvPr id="10" name="Picture 9" descr="Cartoon representation of a skydiver falling through the air with arms spread out."/>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4953668" y="2667735"/>
            <a:ext cx="3910265" cy="331069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614908"/>
            <a:ext cx="9144000" cy="1077218"/>
          </a:xfrm>
        </p:spPr>
        <p:txBody>
          <a:bodyPr/>
          <a:lstStyle/>
          <a:p>
            <a:r>
              <a:rPr lang="en-US" dirty="0"/>
              <a:t>Nonfree Fall</a:t>
            </a:r>
            <a:br>
              <a:rPr lang="en-US" dirty="0"/>
            </a:br>
            <a:r>
              <a:rPr lang="en-US" dirty="0"/>
              <a:t>CHECK YOUR ANSWER, Continued-2</a:t>
            </a:r>
          </a:p>
        </p:txBody>
      </p:sp>
      <p:sp>
        <p:nvSpPr>
          <p:cNvPr id="100355" name="Rectangle 3"/>
          <p:cNvSpPr>
            <a:spLocks noGrp="1" noChangeArrowheads="1"/>
          </p:cNvSpPr>
          <p:nvPr>
            <p:ph type="body" idx="1"/>
          </p:nvPr>
        </p:nvSpPr>
        <p:spPr/>
        <p:txBody>
          <a:bodyPr/>
          <a:lstStyle/>
          <a:p>
            <a:pPr marL="0" indent="0">
              <a:spcAft>
                <a:spcPts val="3400"/>
              </a:spcAft>
              <a:buNone/>
            </a:pPr>
            <a:r>
              <a:rPr lang="en-US" dirty="0"/>
              <a:t>As the skydiver continues to fall faster and faster through the air, net force</a:t>
            </a:r>
          </a:p>
          <a:p>
            <a:pPr marL="514350" indent="-514350">
              <a:buFont typeface="+mj-lt"/>
              <a:buAutoNum type="alphaUcPeriod" startAt="2"/>
            </a:pPr>
            <a:r>
              <a:rPr lang="en-US" b="1" dirty="0"/>
              <a:t>decreases.</a:t>
            </a:r>
            <a:r>
              <a:rPr lang="en-US" dirty="0"/>
              <a:t> </a:t>
            </a:r>
          </a:p>
        </p:txBody>
      </p:sp>
    </p:spTree>
    <p:extLst>
      <p:ext uri="{BB962C8B-B14F-4D97-AF65-F5344CB8AC3E}">
        <p14:creationId xmlns:p14="http://schemas.microsoft.com/office/powerpoint/2010/main" val="2668058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The Force of Friction</a:t>
            </a:r>
            <a:br>
              <a:rPr lang="en-US" dirty="0"/>
            </a:br>
            <a:r>
              <a:rPr lang="en-US" dirty="0"/>
              <a:t>CHECK YOUR NEIGHBOR</a:t>
            </a:r>
          </a:p>
        </p:txBody>
      </p:sp>
      <p:sp>
        <p:nvSpPr>
          <p:cNvPr id="271363" name="Rectangle 3"/>
          <p:cNvSpPr>
            <a:spLocks noGrp="1" noChangeArrowheads="1"/>
          </p:cNvSpPr>
          <p:nvPr>
            <p:ph type="body" idx="1"/>
          </p:nvPr>
        </p:nvSpPr>
        <p:spPr/>
        <p:txBody>
          <a:bodyPr/>
          <a:lstStyle/>
          <a:p>
            <a:pPr marL="0" indent="0">
              <a:spcAft>
                <a:spcPts val="3400"/>
              </a:spcAft>
              <a:buNone/>
            </a:pPr>
            <a:r>
              <a:rPr lang="en-US" sz="2400" dirty="0">
                <a:latin typeface="Arial" charset="0"/>
                <a:ea typeface="ＭＳ Ｐゴシック" charset="0"/>
                <a:cs typeface="ＭＳ Ｐゴシック" charset="0"/>
              </a:rPr>
              <a:t>The force of friction can occur</a:t>
            </a:r>
            <a:endParaRPr lang="en-US" sz="2400" dirty="0"/>
          </a:p>
          <a:p>
            <a:pPr marL="457200" indent="-457200">
              <a:buFont typeface="+mj-lt"/>
              <a:buAutoNum type="alphaUcPeriod"/>
            </a:pPr>
            <a:r>
              <a:rPr lang="en-US" sz="2400" dirty="0"/>
              <a:t>with sliding objects.</a:t>
            </a:r>
          </a:p>
          <a:p>
            <a:pPr marL="457200" indent="-457200">
              <a:spcBef>
                <a:spcPts val="676"/>
              </a:spcBef>
              <a:buFont typeface="+mj-lt"/>
              <a:buAutoNum type="alphaUcPeriod"/>
            </a:pPr>
            <a:r>
              <a:rPr lang="en-US" sz="2400" dirty="0"/>
              <a:t>in water. </a:t>
            </a:r>
          </a:p>
          <a:p>
            <a:pPr marL="457200" indent="-457200">
              <a:buFont typeface="+mj-lt"/>
              <a:buAutoNum type="alphaUcPeriod"/>
            </a:pPr>
            <a:r>
              <a:rPr lang="en-US" sz="2400" dirty="0"/>
              <a:t>in air.</a:t>
            </a:r>
          </a:p>
          <a:p>
            <a:pPr marL="457200" indent="-457200">
              <a:spcBef>
                <a:spcPts val="472"/>
              </a:spcBef>
              <a:buFont typeface="+mj-lt"/>
              <a:buAutoNum type="alphaUcPeriod"/>
            </a:pPr>
            <a:r>
              <a:rPr lang="en-US" sz="2400" dirty="0"/>
              <a:t>All of the above.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614908"/>
            <a:ext cx="9144000" cy="1077218"/>
          </a:xfrm>
        </p:spPr>
        <p:txBody>
          <a:bodyPr/>
          <a:lstStyle/>
          <a:p>
            <a:r>
              <a:rPr lang="en-US" dirty="0"/>
              <a:t>Nonfree Fall</a:t>
            </a:r>
            <a:br>
              <a:rPr lang="en-US" dirty="0"/>
            </a:br>
            <a:r>
              <a:rPr lang="en-US" dirty="0"/>
              <a:t>CHECK YOUR NEIGHBOR, Continued-3</a:t>
            </a:r>
          </a:p>
        </p:txBody>
      </p:sp>
      <p:sp>
        <p:nvSpPr>
          <p:cNvPr id="106499" name="Rectangle 3"/>
          <p:cNvSpPr>
            <a:spLocks noGrp="1" noChangeArrowheads="1"/>
          </p:cNvSpPr>
          <p:nvPr>
            <p:ph type="body" idx="1"/>
          </p:nvPr>
        </p:nvSpPr>
        <p:spPr/>
        <p:txBody>
          <a:bodyPr/>
          <a:lstStyle/>
          <a:p>
            <a:pPr marL="0" indent="0">
              <a:spcAft>
                <a:spcPts val="2800"/>
              </a:spcAft>
              <a:buNone/>
            </a:pPr>
            <a:r>
              <a:rPr lang="en-US" sz="2400" dirty="0"/>
              <a:t>As the skydiver continues to fall faster and faster through the air, her acceleration</a:t>
            </a:r>
          </a:p>
          <a:p>
            <a:pPr marL="457200" indent="-457200">
              <a:buFont typeface="+mj-lt"/>
              <a:buAutoNum type="alphaUcPeriod"/>
            </a:pPr>
            <a:r>
              <a:rPr lang="en-US" sz="2400" dirty="0"/>
              <a:t>increases.</a:t>
            </a:r>
          </a:p>
          <a:p>
            <a:pPr marL="457200" indent="-457200">
              <a:spcBef>
                <a:spcPts val="676"/>
              </a:spcBef>
              <a:buFont typeface="+mj-lt"/>
              <a:buAutoNum type="alphaUcPeriod"/>
            </a:pPr>
            <a:r>
              <a:rPr lang="en-US" sz="2400" dirty="0"/>
              <a:t>decreases.</a:t>
            </a:r>
            <a:r>
              <a:rPr lang="en-US" sz="2400" b="1" dirty="0"/>
              <a:t> </a:t>
            </a:r>
          </a:p>
          <a:p>
            <a:pPr marL="457200" indent="-457200">
              <a:spcBef>
                <a:spcPts val="476"/>
              </a:spcBef>
              <a:buFont typeface="+mj-lt"/>
              <a:buAutoNum type="alphaUcPeriod"/>
            </a:pPr>
            <a:r>
              <a:rPr lang="en-US" sz="2400" dirty="0"/>
              <a:t>remains the same.</a:t>
            </a:r>
          </a:p>
          <a:p>
            <a:pPr marL="457200" indent="-457200">
              <a:spcBef>
                <a:spcPts val="676"/>
              </a:spcBef>
              <a:buFont typeface="+mj-lt"/>
              <a:buAutoNum type="alphaUcPeriod"/>
            </a:pPr>
            <a:r>
              <a:rPr lang="en-US" sz="2400" dirty="0"/>
              <a:t>Not enough information.</a:t>
            </a:r>
          </a:p>
        </p:txBody>
      </p:sp>
      <p:pic>
        <p:nvPicPr>
          <p:cNvPr id="9" name="Picture 8" descr="Cartoon representation of a skydiver falling through the air with arms spread out."/>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4953668" y="2667735"/>
            <a:ext cx="3910265" cy="3310691"/>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a:t>Nonfree Fall</a:t>
            </a:r>
            <a:br>
              <a:rPr lang="en-US" dirty="0"/>
            </a:br>
            <a:r>
              <a:rPr lang="en-US" dirty="0"/>
              <a:t>CHECK YOUR ANSWER, Continued-3</a:t>
            </a:r>
          </a:p>
        </p:txBody>
      </p:sp>
      <p:sp>
        <p:nvSpPr>
          <p:cNvPr id="106499" name="Rectangle 3"/>
          <p:cNvSpPr>
            <a:spLocks noGrp="1" noChangeArrowheads="1"/>
          </p:cNvSpPr>
          <p:nvPr>
            <p:ph idx="1"/>
          </p:nvPr>
        </p:nvSpPr>
        <p:spPr/>
        <p:txBody>
          <a:bodyPr/>
          <a:lstStyle/>
          <a:p>
            <a:pPr marL="0" indent="0">
              <a:spcAft>
                <a:spcPts val="2800"/>
              </a:spcAft>
              <a:buNone/>
            </a:pPr>
            <a:r>
              <a:rPr lang="en-US" sz="2400" dirty="0"/>
              <a:t>As the skydiver continues to fall faster and faster through the air, her acceleration</a:t>
            </a:r>
          </a:p>
          <a:p>
            <a:pPr marL="457200" indent="-457200">
              <a:spcBef>
                <a:spcPts val="676"/>
              </a:spcBef>
              <a:spcAft>
                <a:spcPts val="2400"/>
              </a:spcAft>
              <a:buFont typeface="+mj-lt"/>
              <a:buAutoNum type="alphaUcPeriod" startAt="2"/>
            </a:pPr>
            <a:r>
              <a:rPr lang="en-US" sz="2400" b="1" dirty="0"/>
              <a:t>decreases. </a:t>
            </a:r>
          </a:p>
        </p:txBody>
      </p:sp>
      <p:sp>
        <p:nvSpPr>
          <p:cNvPr id="2" name="Content Placeholder 1"/>
          <p:cNvSpPr>
            <a:spLocks noGrp="1"/>
          </p:cNvSpPr>
          <p:nvPr>
            <p:ph sz="quarter" idx="11"/>
          </p:nvPr>
        </p:nvSpPr>
        <p:spPr>
          <a:xfrm>
            <a:off x="362668" y="3754869"/>
            <a:ext cx="7985125" cy="1884363"/>
          </a:xfrm>
        </p:spPr>
        <p:txBody>
          <a:bodyPr/>
          <a:lstStyle/>
          <a:p>
            <a:r>
              <a:rPr lang="en-US" sz="2000" b="1" dirty="0"/>
              <a:t>Comment:</a:t>
            </a:r>
          </a:p>
          <a:p>
            <a:r>
              <a:rPr lang="en-US" sz="2000" dirty="0"/>
              <a:t>If this question were asked first in the sequence of skydiver questions, many would answer it incorrectly. Would this have been you?</a:t>
            </a:r>
          </a:p>
        </p:txBody>
      </p:sp>
    </p:spTree>
    <p:extLst>
      <p:ext uri="{BB962C8B-B14F-4D97-AF65-F5344CB8AC3E}">
        <p14:creationId xmlns:p14="http://schemas.microsoft.com/office/powerpoint/2010/main" val="1526420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614908"/>
            <a:ext cx="9144000" cy="1077218"/>
          </a:xfrm>
        </p:spPr>
        <p:txBody>
          <a:bodyPr/>
          <a:lstStyle/>
          <a:p>
            <a:r>
              <a:rPr lang="en-US" dirty="0"/>
              <a:t>Nonfree Fall</a:t>
            </a:r>
            <a:br>
              <a:rPr lang="en-US" dirty="0"/>
            </a:br>
            <a:r>
              <a:rPr lang="en-US" dirty="0"/>
              <a:t>CHECK YOUR NEIGHBOR, Continued-4 </a:t>
            </a:r>
          </a:p>
        </p:txBody>
      </p:sp>
      <p:sp>
        <p:nvSpPr>
          <p:cNvPr id="110595" name="Rectangle 3"/>
          <p:cNvSpPr>
            <a:spLocks noGrp="1" noChangeArrowheads="1"/>
          </p:cNvSpPr>
          <p:nvPr>
            <p:ph type="body" idx="1"/>
          </p:nvPr>
        </p:nvSpPr>
        <p:spPr>
          <a:xfrm>
            <a:off x="365124" y="1733734"/>
            <a:ext cx="8527356" cy="4851338"/>
          </a:xfrm>
        </p:spPr>
        <p:txBody>
          <a:bodyPr/>
          <a:lstStyle/>
          <a:p>
            <a:pPr marL="0" indent="0">
              <a:lnSpc>
                <a:spcPct val="98000"/>
              </a:lnSpc>
              <a:spcAft>
                <a:spcPts val="2800"/>
              </a:spcAft>
              <a:buNone/>
            </a:pPr>
            <a:r>
              <a:rPr lang="en-US" sz="2000" dirty="0"/>
              <a:t>Consider a heavy and a light person jumping together with same-size parachutes from the same altitude. Who will reach the ground first?</a:t>
            </a:r>
          </a:p>
          <a:p>
            <a:pPr marL="457200" indent="-457200">
              <a:lnSpc>
                <a:spcPct val="98000"/>
              </a:lnSpc>
              <a:buFont typeface="+mj-lt"/>
              <a:buAutoNum type="alphaUcPeriod"/>
            </a:pPr>
            <a:r>
              <a:rPr lang="en-US" sz="2000" dirty="0"/>
              <a:t>The light person</a:t>
            </a:r>
          </a:p>
          <a:p>
            <a:pPr marL="457200" indent="-457200">
              <a:lnSpc>
                <a:spcPct val="98000"/>
              </a:lnSpc>
              <a:buFont typeface="+mj-lt"/>
              <a:buAutoNum type="alphaUcPeriod"/>
            </a:pPr>
            <a:r>
              <a:rPr lang="en-US" sz="2000" dirty="0"/>
              <a:t>The heavy person</a:t>
            </a:r>
          </a:p>
          <a:p>
            <a:pPr marL="457200" indent="-457200">
              <a:lnSpc>
                <a:spcPct val="98000"/>
              </a:lnSpc>
              <a:buFont typeface="+mj-lt"/>
              <a:buAutoNum type="alphaUcPeriod"/>
            </a:pPr>
            <a:r>
              <a:rPr lang="en-US" sz="2000" dirty="0"/>
              <a:t>Both will reach at the same time.</a:t>
            </a:r>
          </a:p>
          <a:p>
            <a:pPr marL="457200" indent="-457200">
              <a:lnSpc>
                <a:spcPct val="98000"/>
              </a:lnSpc>
              <a:spcBef>
                <a:spcPts val="560"/>
              </a:spcBef>
              <a:buFont typeface="+mj-lt"/>
              <a:buAutoNum type="alphaUcPeriod"/>
            </a:pPr>
            <a:r>
              <a:rPr lang="en-US" sz="2000" dirty="0"/>
              <a:t>Not enough information.</a:t>
            </a:r>
          </a:p>
        </p:txBody>
      </p:sp>
    </p:spTree>
    <p:extLst>
      <p:ext uri="{BB962C8B-B14F-4D97-AF65-F5344CB8AC3E}">
        <p14:creationId xmlns:p14="http://schemas.microsoft.com/office/powerpoint/2010/main" val="36570624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dirty="0"/>
              <a:t>Nonfree Fall</a:t>
            </a:r>
            <a:br>
              <a:rPr lang="en-US" dirty="0"/>
            </a:br>
            <a:r>
              <a:rPr lang="en-US" dirty="0"/>
              <a:t>CHECK YOUR ANSWER, Continued-4</a:t>
            </a:r>
          </a:p>
        </p:txBody>
      </p:sp>
      <p:sp>
        <p:nvSpPr>
          <p:cNvPr id="110595" name="Rectangle 3"/>
          <p:cNvSpPr>
            <a:spLocks noGrp="1" noChangeArrowheads="1"/>
          </p:cNvSpPr>
          <p:nvPr>
            <p:ph idx="1"/>
          </p:nvPr>
        </p:nvSpPr>
        <p:spPr/>
        <p:txBody>
          <a:bodyPr/>
          <a:lstStyle/>
          <a:p>
            <a:pPr marL="0" indent="0">
              <a:lnSpc>
                <a:spcPct val="98000"/>
              </a:lnSpc>
              <a:spcAft>
                <a:spcPts val="2800"/>
              </a:spcAft>
              <a:buNone/>
            </a:pPr>
            <a:r>
              <a:rPr lang="en-US" sz="2000" dirty="0"/>
              <a:t>Consider a heavy and a light person jumping together with same-size parachutes from the same altitude. Who will reach the ground first?</a:t>
            </a:r>
          </a:p>
          <a:p>
            <a:pPr marL="457200" indent="-457200">
              <a:lnSpc>
                <a:spcPct val="98000"/>
              </a:lnSpc>
              <a:spcAft>
                <a:spcPts val="2400"/>
              </a:spcAft>
              <a:buFont typeface="+mj-lt"/>
              <a:buAutoNum type="alphaUcPeriod" startAt="2"/>
            </a:pPr>
            <a:r>
              <a:rPr lang="en-US" sz="2000" b="1" dirty="0"/>
              <a:t>The heavy person</a:t>
            </a:r>
          </a:p>
        </p:txBody>
      </p:sp>
      <p:sp>
        <p:nvSpPr>
          <p:cNvPr id="3" name="Content Placeholder 2"/>
          <p:cNvSpPr>
            <a:spLocks noGrp="1"/>
          </p:cNvSpPr>
          <p:nvPr>
            <p:ph sz="quarter" idx="11"/>
          </p:nvPr>
        </p:nvSpPr>
        <p:spPr>
          <a:xfrm>
            <a:off x="381433" y="3616316"/>
            <a:ext cx="8346930" cy="2230293"/>
          </a:xfrm>
        </p:spPr>
        <p:txBody>
          <a:bodyPr/>
          <a:lstStyle/>
          <a:p>
            <a:pPr>
              <a:lnSpc>
                <a:spcPct val="98000"/>
              </a:lnSpc>
            </a:pPr>
            <a:r>
              <a:rPr lang="en-US" sz="2000" b="1" dirty="0"/>
              <a:t>Explanation:</a:t>
            </a:r>
          </a:p>
          <a:p>
            <a:pPr>
              <a:lnSpc>
                <a:spcPct val="98000"/>
              </a:lnSpc>
              <a:spcBef>
                <a:spcPts val="380"/>
              </a:spcBef>
              <a:spcAft>
                <a:spcPts val="100"/>
              </a:spcAft>
            </a:pPr>
            <a:r>
              <a:rPr lang="en-US" sz="2000" dirty="0"/>
              <a:t>They both have the same drag force (for the same speed).</a:t>
            </a:r>
          </a:p>
          <a:p>
            <a:pPr>
              <a:lnSpc>
                <a:spcPct val="98000"/>
              </a:lnSpc>
            </a:pPr>
            <a:r>
              <a:rPr lang="en-US" sz="2000" dirty="0"/>
              <a:t>The heavier person has a greater downward force than the lighter person.</a:t>
            </a:r>
          </a:p>
          <a:p>
            <a:pPr>
              <a:lnSpc>
                <a:spcPct val="98000"/>
              </a:lnSpc>
              <a:spcBef>
                <a:spcPts val="480"/>
              </a:spcBef>
            </a:pPr>
            <a:r>
              <a:rPr lang="en-US" sz="2000" dirty="0"/>
              <a:t>The heavier one has to drop farther to receive a drag force equal to the downward force, and so has a higher terminal velocity.</a:t>
            </a:r>
          </a:p>
        </p:txBody>
      </p:sp>
    </p:spTree>
    <p:extLst>
      <p:ext uri="{BB962C8B-B14F-4D97-AF65-F5344CB8AC3E}">
        <p14:creationId xmlns:p14="http://schemas.microsoft.com/office/powerpoint/2010/main" val="32067847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title"/>
          </p:nvPr>
        </p:nvSpPr>
        <p:spPr/>
        <p:txBody>
          <a:bodyPr/>
          <a:lstStyle/>
          <a:p>
            <a:r>
              <a:rPr lang="en-US" dirty="0"/>
              <a:t>Free Fall Versus Nonfree Fall</a:t>
            </a:r>
          </a:p>
        </p:txBody>
      </p:sp>
      <p:sp>
        <p:nvSpPr>
          <p:cNvPr id="112643" name="Rectangle 4"/>
          <p:cNvSpPr>
            <a:spLocks noGrp="1" noChangeArrowheads="1"/>
          </p:cNvSpPr>
          <p:nvPr>
            <p:ph type="body" idx="1"/>
          </p:nvPr>
        </p:nvSpPr>
        <p:spPr/>
        <p:txBody>
          <a:bodyPr/>
          <a:lstStyle/>
          <a:p>
            <a:r>
              <a:rPr lang="en-US" dirty="0"/>
              <a:t>Coin and feather fall while air is present</a:t>
            </a:r>
          </a:p>
          <a:p>
            <a:pPr lvl="1"/>
            <a:r>
              <a:rPr lang="en-US" dirty="0"/>
              <a:t>Feather reaches terminal velocity very </a:t>
            </a:r>
            <a:br>
              <a:rPr lang="en-US" dirty="0"/>
            </a:br>
            <a:r>
              <a:rPr lang="en-US" dirty="0"/>
              <a:t>quickly and falls slowly at constant </a:t>
            </a:r>
            <a:br>
              <a:rPr lang="en-US" dirty="0"/>
            </a:br>
            <a:r>
              <a:rPr lang="en-US" dirty="0"/>
              <a:t>speed, reaching the bottom after the </a:t>
            </a:r>
            <a:br>
              <a:rPr lang="en-US" dirty="0"/>
            </a:br>
            <a:r>
              <a:rPr lang="en-US" dirty="0"/>
              <a:t>coin does.</a:t>
            </a:r>
          </a:p>
          <a:p>
            <a:pPr lvl="1"/>
            <a:r>
              <a:rPr lang="en-US" dirty="0"/>
              <a:t>Coin falls very quickly and air resistance</a:t>
            </a:r>
            <a:br>
              <a:rPr lang="en-US" dirty="0"/>
            </a:br>
            <a:r>
              <a:rPr lang="en-US" dirty="0"/>
              <a:t>doesn</a:t>
            </a:r>
            <a:r>
              <a:rPr lang="fr-FR" dirty="0"/>
              <a:t>'</a:t>
            </a:r>
            <a:r>
              <a:rPr lang="en-US" dirty="0"/>
              <a:t>t build up to its weight over </a:t>
            </a:r>
            <a:br>
              <a:rPr lang="en-US" dirty="0"/>
            </a:br>
            <a:r>
              <a:rPr lang="en-US" dirty="0"/>
              <a:t>short-falling distances, which is why </a:t>
            </a:r>
            <a:br>
              <a:rPr lang="en-US" dirty="0"/>
            </a:br>
            <a:r>
              <a:rPr lang="en-US" dirty="0"/>
              <a:t>the coin hits the bottom much sooner </a:t>
            </a:r>
            <a:br>
              <a:rPr lang="en-US" dirty="0"/>
            </a:br>
            <a:r>
              <a:rPr lang="en-US" dirty="0"/>
              <a:t>than the falling feather.</a:t>
            </a:r>
          </a:p>
        </p:txBody>
      </p:sp>
      <p:pic>
        <p:nvPicPr>
          <p:cNvPr id="112644" name="Picture 8" descr="Cartoon representation of a coin and feather at the top of a vacuum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168" y="1942464"/>
            <a:ext cx="1459832" cy="46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614908"/>
            <a:ext cx="9144000" cy="1077218"/>
          </a:xfrm>
        </p:spPr>
        <p:txBody>
          <a:bodyPr/>
          <a:lstStyle/>
          <a:p>
            <a:r>
              <a:rPr lang="en-US" dirty="0"/>
              <a:t>Nonfree Fall</a:t>
            </a:r>
            <a:br>
              <a:rPr lang="en-US" dirty="0"/>
            </a:br>
            <a:r>
              <a:rPr lang="en-US" dirty="0"/>
              <a:t>CHECK YOUR NEIGHBOR, Continued-5</a:t>
            </a:r>
          </a:p>
        </p:txBody>
      </p:sp>
      <p:sp>
        <p:nvSpPr>
          <p:cNvPr id="372739" name="Rectangle 3"/>
          <p:cNvSpPr>
            <a:spLocks noGrp="1" noChangeArrowheads="1"/>
          </p:cNvSpPr>
          <p:nvPr>
            <p:ph type="body" idx="1"/>
          </p:nvPr>
        </p:nvSpPr>
        <p:spPr/>
        <p:txBody>
          <a:bodyPr/>
          <a:lstStyle/>
          <a:p>
            <a:pPr marL="0" indent="0">
              <a:spcAft>
                <a:spcPts val="3430"/>
              </a:spcAft>
              <a:buNone/>
            </a:pPr>
            <a:r>
              <a:rPr lang="en-US" sz="2400" dirty="0"/>
              <a:t>When the air is removed by a vacuum pump and the coin and feather activity is repeated,</a:t>
            </a:r>
          </a:p>
          <a:p>
            <a:pPr marL="514350" indent="-514350">
              <a:buFont typeface="+mj-lt"/>
              <a:buAutoNum type="alphaUcPeriod"/>
            </a:pPr>
            <a:r>
              <a:rPr lang="en-US" sz="2400" dirty="0"/>
              <a:t>the feather hits the bottom first, before the coin hits.</a:t>
            </a:r>
          </a:p>
          <a:p>
            <a:pPr marL="514350" indent="-514350">
              <a:spcBef>
                <a:spcPts val="572"/>
              </a:spcBef>
              <a:buFont typeface="+mj-lt"/>
              <a:buAutoNum type="alphaUcPeriod"/>
            </a:pPr>
            <a:r>
              <a:rPr lang="en-US" sz="2400" dirty="0"/>
              <a:t>the coin hits the bottom first, before the feather hits. </a:t>
            </a:r>
          </a:p>
          <a:p>
            <a:pPr marL="514350" indent="-514350">
              <a:spcBef>
                <a:spcPts val="676"/>
              </a:spcBef>
              <a:buFont typeface="+mj-lt"/>
              <a:buAutoNum type="alphaUcPeriod"/>
            </a:pPr>
            <a:r>
              <a:rPr lang="en-US" sz="2400" dirty="0"/>
              <a:t>both the coin and feather drop together side by side.</a:t>
            </a:r>
          </a:p>
          <a:p>
            <a:pPr marL="514350" indent="-514350">
              <a:spcBef>
                <a:spcPts val="480"/>
              </a:spcBef>
              <a:buFont typeface="+mj-lt"/>
              <a:buAutoNum type="alphaUcPeriod"/>
            </a:pPr>
            <a:r>
              <a:rPr lang="en-US" sz="2400" dirty="0"/>
              <a:t>Not enough information.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614908"/>
            <a:ext cx="9144000" cy="1077218"/>
          </a:xfrm>
        </p:spPr>
        <p:txBody>
          <a:bodyPr/>
          <a:lstStyle/>
          <a:p>
            <a:r>
              <a:rPr lang="en-US" dirty="0"/>
              <a:t>Nonfree Fall</a:t>
            </a:r>
            <a:br>
              <a:rPr lang="en-US" dirty="0"/>
            </a:br>
            <a:r>
              <a:rPr lang="en-US" dirty="0"/>
              <a:t>CHECK YOUR ANSWER, Continued-5</a:t>
            </a:r>
          </a:p>
        </p:txBody>
      </p:sp>
      <p:sp>
        <p:nvSpPr>
          <p:cNvPr id="372739" name="Rectangle 3"/>
          <p:cNvSpPr>
            <a:spLocks noGrp="1" noChangeArrowheads="1"/>
          </p:cNvSpPr>
          <p:nvPr>
            <p:ph type="body" idx="1"/>
          </p:nvPr>
        </p:nvSpPr>
        <p:spPr>
          <a:xfrm>
            <a:off x="365124" y="1957254"/>
            <a:ext cx="8413116" cy="4653915"/>
          </a:xfrm>
        </p:spPr>
        <p:txBody>
          <a:bodyPr/>
          <a:lstStyle/>
          <a:p>
            <a:pPr marL="0" indent="0">
              <a:spcAft>
                <a:spcPts val="3400"/>
              </a:spcAft>
              <a:buNone/>
            </a:pPr>
            <a:r>
              <a:rPr lang="en-US" sz="2400" dirty="0"/>
              <a:t>When the air is removed by a vacuum pump and the coin and feather activity is repeated,</a:t>
            </a:r>
          </a:p>
          <a:p>
            <a:pPr marL="514350" indent="-514350">
              <a:spcBef>
                <a:spcPts val="572"/>
              </a:spcBef>
              <a:buFont typeface="+mj-lt"/>
              <a:buAutoNum type="alphaUcPeriod" startAt="3"/>
            </a:pPr>
            <a:r>
              <a:rPr lang="en-US" sz="2400" b="1" dirty="0"/>
              <a:t>both the coin and feather drop together side by side.</a:t>
            </a:r>
          </a:p>
        </p:txBody>
      </p:sp>
    </p:spTree>
    <p:extLst>
      <p:ext uri="{BB962C8B-B14F-4D97-AF65-F5344CB8AC3E}">
        <p14:creationId xmlns:p14="http://schemas.microsoft.com/office/powerpoint/2010/main" val="28364740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0" y="614908"/>
            <a:ext cx="9047018" cy="579438"/>
          </a:xfrm>
        </p:spPr>
        <p:txBody>
          <a:bodyPr/>
          <a:lstStyle/>
          <a:p>
            <a:r>
              <a:rPr lang="en-US" dirty="0"/>
              <a:t>Free Fall Versus Nonfree Fall, Continued</a:t>
            </a:r>
          </a:p>
        </p:txBody>
      </p:sp>
      <p:sp>
        <p:nvSpPr>
          <p:cNvPr id="118786" name="Rectangle 4"/>
          <p:cNvSpPr>
            <a:spLocks noGrp="1" noChangeArrowheads="1"/>
          </p:cNvSpPr>
          <p:nvPr>
            <p:ph idx="1"/>
          </p:nvPr>
        </p:nvSpPr>
        <p:spPr/>
        <p:txBody>
          <a:bodyPr/>
          <a:lstStyle/>
          <a:p>
            <a:r>
              <a:rPr lang="en-US" dirty="0"/>
              <a:t>Coin and feather fall in vacuum</a:t>
            </a:r>
          </a:p>
          <a:p>
            <a:pPr lvl="1"/>
            <a:r>
              <a:rPr lang="en-US" dirty="0"/>
              <a:t>There is no air, because it is vacuum.</a:t>
            </a:r>
          </a:p>
          <a:p>
            <a:pPr lvl="1"/>
            <a:r>
              <a:rPr lang="en-US" dirty="0"/>
              <a:t>So, no air resistance.</a:t>
            </a:r>
          </a:p>
          <a:p>
            <a:pPr lvl="1"/>
            <a:r>
              <a:rPr lang="en-US" dirty="0"/>
              <a:t>Coin and feather fall together.</a:t>
            </a:r>
          </a:p>
        </p:txBody>
      </p:sp>
      <p:pic>
        <p:nvPicPr>
          <p:cNvPr id="6" name="Picture 5" descr="Cartoon representation of a coin and feather falling to the bottom of a vacuum pump."/>
          <p:cNvPicPr>
            <a:picLocks noChangeAspect="1"/>
          </p:cNvPicPr>
          <p:nvPr/>
        </p:nvPicPr>
        <p:blipFill rotWithShape="1">
          <a:blip r:embed="rId3">
            <a:extLst>
              <a:ext uri="{28A0092B-C50C-407E-A947-70E740481C1C}">
                <a14:useLocalDpi xmlns:a14="http://schemas.microsoft.com/office/drawing/2010/main" val="0"/>
              </a:ext>
            </a:extLst>
          </a:blip>
          <a:srcRect b="2727"/>
          <a:stretch/>
        </p:blipFill>
        <p:spPr>
          <a:xfrm>
            <a:off x="7542495" y="1199930"/>
            <a:ext cx="1027755" cy="53319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The Force of Friction</a:t>
            </a:r>
            <a:br>
              <a:rPr lang="en-US" dirty="0"/>
            </a:br>
            <a:r>
              <a:rPr lang="en-US" dirty="0"/>
              <a:t>CHECK YOUR ANSWER</a:t>
            </a:r>
          </a:p>
        </p:txBody>
      </p:sp>
      <p:sp>
        <p:nvSpPr>
          <p:cNvPr id="271363" name="Rectangle 3"/>
          <p:cNvSpPr>
            <a:spLocks noGrp="1" noChangeArrowheads="1"/>
          </p:cNvSpPr>
          <p:nvPr>
            <p:ph idx="1"/>
          </p:nvPr>
        </p:nvSpPr>
        <p:spPr/>
        <p:txBody>
          <a:bodyPr/>
          <a:lstStyle/>
          <a:p>
            <a:pPr marL="0" indent="0">
              <a:spcAft>
                <a:spcPts val="3400"/>
              </a:spcAft>
              <a:buNone/>
            </a:pPr>
            <a:r>
              <a:rPr lang="en-US" sz="2400" dirty="0">
                <a:latin typeface="Arial" charset="0"/>
                <a:ea typeface="ＭＳ Ｐゴシック" charset="0"/>
                <a:cs typeface="ＭＳ Ｐゴシック" charset="0"/>
              </a:rPr>
              <a:t>The force of friction can occur</a:t>
            </a:r>
            <a:endParaRPr lang="en-US" sz="2400" dirty="0"/>
          </a:p>
          <a:p>
            <a:pPr marL="457200" indent="-457200">
              <a:spcBef>
                <a:spcPts val="476"/>
              </a:spcBef>
              <a:spcAft>
                <a:spcPts val="2900"/>
              </a:spcAft>
              <a:buFont typeface="+mj-lt"/>
              <a:buAutoNum type="alphaUcPeriod" startAt="4"/>
            </a:pPr>
            <a:r>
              <a:rPr lang="en-US" sz="2400" b="1" dirty="0"/>
              <a:t>All of the above.</a:t>
            </a:r>
          </a:p>
        </p:txBody>
      </p:sp>
      <p:sp>
        <p:nvSpPr>
          <p:cNvPr id="2" name="Content Placeholder 1"/>
          <p:cNvSpPr>
            <a:spLocks noGrp="1"/>
          </p:cNvSpPr>
          <p:nvPr>
            <p:ph sz="quarter" idx="11"/>
          </p:nvPr>
        </p:nvSpPr>
        <p:spPr>
          <a:xfrm>
            <a:off x="378980" y="3588610"/>
            <a:ext cx="7985125" cy="1884363"/>
          </a:xfrm>
        </p:spPr>
        <p:txBody>
          <a:bodyPr/>
          <a:lstStyle/>
          <a:p>
            <a:r>
              <a:rPr lang="en-US" sz="2000" b="1" dirty="0"/>
              <a:t>Comment:</a:t>
            </a:r>
          </a:p>
          <a:p>
            <a:r>
              <a:rPr lang="en-US" sz="2000" dirty="0"/>
              <a:t>Friction can also occur for objects at rest. If you push horizontally on your book and it </a:t>
            </a:r>
            <a:r>
              <a:rPr lang="en-US" sz="2000" dirty="0" err="1"/>
              <a:t>doesn</a:t>
            </a:r>
            <a:r>
              <a:rPr lang="fr-FR" sz="2000" dirty="0"/>
              <a:t>'</a:t>
            </a:r>
            <a:r>
              <a:rPr lang="en-US" sz="2000" dirty="0"/>
              <a:t>t move, then friction between the book and the table is equal and opposite to your push.</a:t>
            </a:r>
          </a:p>
        </p:txBody>
      </p:sp>
    </p:spTree>
    <p:extLst>
      <p:ext uri="{BB962C8B-B14F-4D97-AF65-F5344CB8AC3E}">
        <p14:creationId xmlns:p14="http://schemas.microsoft.com/office/powerpoint/2010/main" val="400294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0" y="614908"/>
            <a:ext cx="9144000" cy="1077218"/>
          </a:xfrm>
        </p:spPr>
        <p:txBody>
          <a:bodyPr/>
          <a:lstStyle/>
          <a:p>
            <a:r>
              <a:rPr lang="en-US" dirty="0"/>
              <a:t>The Force of Friction</a:t>
            </a:r>
            <a:br>
              <a:rPr lang="en-US" dirty="0"/>
            </a:br>
            <a:r>
              <a:rPr lang="en-US" dirty="0"/>
              <a:t>CHECK YOUR NEIGHBOR, Continued</a:t>
            </a:r>
          </a:p>
        </p:txBody>
      </p:sp>
      <p:sp>
        <p:nvSpPr>
          <p:cNvPr id="273412" name="Rectangle 4"/>
          <p:cNvSpPr>
            <a:spLocks noGrp="1" noChangeArrowheads="1"/>
          </p:cNvSpPr>
          <p:nvPr>
            <p:ph type="body" idx="1"/>
          </p:nvPr>
        </p:nvSpPr>
        <p:spPr/>
        <p:txBody>
          <a:bodyPr/>
          <a:lstStyle/>
          <a:p>
            <a:pPr marL="0" indent="0">
              <a:spcAft>
                <a:spcPts val="3500"/>
              </a:spcAft>
              <a:buNone/>
            </a:pPr>
            <a:r>
              <a:rPr lang="en-US" sz="2400" dirty="0"/>
              <a:t>When Sanjay pushes a refrigerator across a kitchen floor at a constant speed, the force of friction between the refrigerator and the floor is</a:t>
            </a:r>
          </a:p>
          <a:p>
            <a:pPr marL="514350" indent="-514350">
              <a:buFont typeface="+mj-lt"/>
              <a:buAutoNum type="alphaUcPeriod"/>
            </a:pPr>
            <a:r>
              <a:rPr lang="en-US" sz="2400" dirty="0"/>
              <a:t>less than Sanjay</a:t>
            </a:r>
            <a:r>
              <a:rPr lang="fr-FR" sz="2400" dirty="0"/>
              <a:t>'</a:t>
            </a:r>
            <a:r>
              <a:rPr lang="en-US" sz="2400" dirty="0"/>
              <a:t>s push.</a:t>
            </a:r>
          </a:p>
          <a:p>
            <a:pPr marL="514350" indent="-514350">
              <a:spcBef>
                <a:spcPts val="476"/>
              </a:spcBef>
              <a:buFont typeface="+mj-lt"/>
              <a:buAutoNum type="alphaUcPeriod"/>
            </a:pPr>
            <a:r>
              <a:rPr lang="en-US" sz="2400" dirty="0"/>
              <a:t>equal to Sanjay</a:t>
            </a:r>
            <a:r>
              <a:rPr lang="fr-FR" sz="2400" dirty="0"/>
              <a:t>'</a:t>
            </a:r>
            <a:r>
              <a:rPr lang="en-US" sz="2400" dirty="0"/>
              <a:t>s push. </a:t>
            </a:r>
          </a:p>
          <a:p>
            <a:pPr marL="514350" indent="-514350">
              <a:spcBef>
                <a:spcPts val="700"/>
              </a:spcBef>
              <a:buFont typeface="+mj-lt"/>
              <a:buAutoNum type="alphaUcPeriod"/>
            </a:pPr>
            <a:r>
              <a:rPr lang="en-US" sz="2400" dirty="0"/>
              <a:t>equal and opposite to Sanjay</a:t>
            </a:r>
            <a:r>
              <a:rPr lang="fr-FR" sz="2400" dirty="0"/>
              <a:t>'</a:t>
            </a:r>
            <a:r>
              <a:rPr lang="en-US" sz="2400" dirty="0"/>
              <a:t>s push.</a:t>
            </a:r>
          </a:p>
          <a:p>
            <a:pPr marL="514350" indent="-514350">
              <a:spcBef>
                <a:spcPts val="476"/>
              </a:spcBef>
              <a:buFont typeface="+mj-lt"/>
              <a:buAutoNum type="alphaUcPeriod"/>
            </a:pPr>
            <a:r>
              <a:rPr lang="en-US" sz="2400" dirty="0"/>
              <a:t>more than Sanjay</a:t>
            </a:r>
            <a:r>
              <a:rPr lang="fr-FR" sz="2400" dirty="0"/>
              <a:t>'</a:t>
            </a:r>
            <a:r>
              <a:rPr lang="en-US" sz="2400" dirty="0"/>
              <a:t>s push.	</a:t>
            </a:r>
          </a:p>
        </p:txBody>
      </p:sp>
      <p:pic>
        <p:nvPicPr>
          <p:cNvPr id="16386" name="Picture 7" descr="Cartoon representation of Sanjay pushing a refrigerator across the 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4055841"/>
            <a:ext cx="3103981" cy="259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0" y="614908"/>
            <a:ext cx="9144000" cy="1077218"/>
          </a:xfrm>
        </p:spPr>
        <p:txBody>
          <a:bodyPr/>
          <a:lstStyle/>
          <a:p>
            <a:r>
              <a:rPr lang="en-US" dirty="0"/>
              <a:t>The Force of Friction</a:t>
            </a:r>
            <a:br>
              <a:rPr lang="en-US" dirty="0"/>
            </a:br>
            <a:r>
              <a:rPr lang="en-US" dirty="0"/>
              <a:t>CHECK YOUR ANSWER, Continued</a:t>
            </a:r>
          </a:p>
        </p:txBody>
      </p:sp>
      <p:sp>
        <p:nvSpPr>
          <p:cNvPr id="273412" name="Rectangle 4"/>
          <p:cNvSpPr>
            <a:spLocks noGrp="1" noChangeArrowheads="1"/>
          </p:cNvSpPr>
          <p:nvPr>
            <p:ph type="body" idx="1"/>
          </p:nvPr>
        </p:nvSpPr>
        <p:spPr/>
        <p:txBody>
          <a:bodyPr/>
          <a:lstStyle/>
          <a:p>
            <a:pPr marL="0" indent="0">
              <a:spcAft>
                <a:spcPts val="3500"/>
              </a:spcAft>
              <a:buNone/>
            </a:pPr>
            <a:r>
              <a:rPr lang="en-US" sz="2400" dirty="0"/>
              <a:t>When Sanjay pushes a refrigerator across a kitchen floor at a constant speed, the force of friction between the refrigerator and the floor is</a:t>
            </a:r>
          </a:p>
          <a:p>
            <a:pPr marL="514350" indent="-514350">
              <a:spcBef>
                <a:spcPts val="676"/>
              </a:spcBef>
              <a:buFont typeface="+mj-lt"/>
              <a:buAutoNum type="alphaUcPeriod" startAt="3"/>
            </a:pPr>
            <a:r>
              <a:rPr lang="en-US" sz="2400" b="1" dirty="0"/>
              <a:t>equal and opposite to Sanjay</a:t>
            </a:r>
            <a:r>
              <a:rPr lang="fr-FR" sz="2400" b="1" dirty="0"/>
              <a:t>'</a:t>
            </a:r>
            <a:r>
              <a:rPr lang="en-US" sz="2400" b="1" dirty="0"/>
              <a:t>s push.</a:t>
            </a:r>
          </a:p>
        </p:txBody>
      </p:sp>
    </p:spTree>
    <p:extLst>
      <p:ext uri="{BB962C8B-B14F-4D97-AF65-F5344CB8AC3E}">
        <p14:creationId xmlns:p14="http://schemas.microsoft.com/office/powerpoint/2010/main" val="4162665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xfrm>
            <a:off x="0" y="614908"/>
            <a:ext cx="9144000" cy="1077218"/>
          </a:xfrm>
        </p:spPr>
        <p:txBody>
          <a:bodyPr/>
          <a:lstStyle/>
          <a:p>
            <a:r>
              <a:rPr lang="en-US" dirty="0"/>
              <a:t>The Force of Friction</a:t>
            </a:r>
            <a:br>
              <a:rPr lang="en-US" dirty="0"/>
            </a:br>
            <a:r>
              <a:rPr lang="en-US" dirty="0"/>
              <a:t>CHECK YOUR NEIGHBOR, Continued-1</a:t>
            </a:r>
          </a:p>
        </p:txBody>
      </p:sp>
      <p:sp>
        <p:nvSpPr>
          <p:cNvPr id="273412" name="Rectangle 4"/>
          <p:cNvSpPr>
            <a:spLocks noGrp="1" noChangeArrowheads="1"/>
          </p:cNvSpPr>
          <p:nvPr>
            <p:ph type="body" idx="1"/>
          </p:nvPr>
        </p:nvSpPr>
        <p:spPr/>
        <p:txBody>
          <a:bodyPr/>
          <a:lstStyle/>
          <a:p>
            <a:pPr marL="0" indent="0">
              <a:spcAft>
                <a:spcPts val="2900"/>
              </a:spcAft>
              <a:buNone/>
            </a:pPr>
            <a:r>
              <a:rPr lang="en-US" sz="2000" dirty="0"/>
              <a:t>When Sanjay pushes a refrigerator across a kitchen floor at an </a:t>
            </a:r>
            <a:r>
              <a:rPr lang="en-US" sz="2000" i="1" dirty="0"/>
              <a:t>increasing speed</a:t>
            </a:r>
            <a:r>
              <a:rPr lang="en-US" sz="2000" dirty="0"/>
              <a:t>, the amount of friction between the refrigerator and the floor is</a:t>
            </a:r>
          </a:p>
          <a:p>
            <a:pPr marL="514350" indent="-514350">
              <a:buFont typeface="+mj-lt"/>
              <a:buAutoNum type="alphaUcPeriod"/>
            </a:pPr>
            <a:r>
              <a:rPr lang="en-US" sz="2000" dirty="0"/>
              <a:t>less than Sanjay</a:t>
            </a:r>
            <a:r>
              <a:rPr lang="fr-FR" sz="2000" dirty="0"/>
              <a:t>'</a:t>
            </a:r>
            <a:r>
              <a:rPr lang="en-US" sz="2000" dirty="0"/>
              <a:t>s push.</a:t>
            </a:r>
          </a:p>
          <a:p>
            <a:pPr marL="514350" indent="-514350">
              <a:buFont typeface="+mj-lt"/>
              <a:buAutoNum type="alphaUcPeriod"/>
            </a:pPr>
            <a:r>
              <a:rPr lang="en-US" sz="2000" dirty="0"/>
              <a:t>equal to Sanjay</a:t>
            </a:r>
            <a:r>
              <a:rPr lang="fr-FR" sz="2000" dirty="0"/>
              <a:t>'</a:t>
            </a:r>
            <a:r>
              <a:rPr lang="en-US" sz="2000" dirty="0"/>
              <a:t>s push. </a:t>
            </a:r>
          </a:p>
          <a:p>
            <a:pPr marL="514350" indent="-514350">
              <a:spcBef>
                <a:spcPts val="460"/>
              </a:spcBef>
              <a:buFont typeface="+mj-lt"/>
              <a:buAutoNum type="alphaUcPeriod"/>
            </a:pPr>
            <a:r>
              <a:rPr lang="en-US" sz="2000" dirty="0"/>
              <a:t>equal and opposite to Sanjay</a:t>
            </a:r>
            <a:r>
              <a:rPr lang="fr-FR" sz="2000" dirty="0"/>
              <a:t>'</a:t>
            </a:r>
            <a:r>
              <a:rPr lang="en-US" sz="2000" dirty="0"/>
              <a:t>s push.</a:t>
            </a:r>
          </a:p>
          <a:p>
            <a:pPr marL="514350" indent="-514350">
              <a:spcBef>
                <a:spcPts val="376"/>
              </a:spcBef>
              <a:buFont typeface="+mj-lt"/>
              <a:buAutoNum type="alphaUcPeriod"/>
            </a:pPr>
            <a:r>
              <a:rPr lang="en-US" sz="2000" dirty="0"/>
              <a:t>more than Sanjay</a:t>
            </a:r>
            <a:r>
              <a:rPr lang="fr-FR" sz="2000" dirty="0"/>
              <a:t>'</a:t>
            </a:r>
            <a:r>
              <a:rPr lang="en-US" sz="2000" dirty="0"/>
              <a:t>s push.</a:t>
            </a:r>
          </a:p>
        </p:txBody>
      </p:sp>
      <p:pic>
        <p:nvPicPr>
          <p:cNvPr id="16386" name="Picture 7" descr="Cartoon representation of Sanjay pushing a refrigerator across the 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474" y="2724909"/>
            <a:ext cx="3914107" cy="259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959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6640</TotalTime>
  <Words>2781</Words>
  <Application>Microsoft Office PowerPoint</Application>
  <PresentationFormat>On-screen Show (4:3)</PresentationFormat>
  <Paragraphs>353</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HA5Lect_template</vt:lpstr>
      <vt:lpstr>Chapter 4: Newton's Second Law of Motion</vt:lpstr>
      <vt:lpstr>This lecture will help you understand:</vt:lpstr>
      <vt:lpstr>Force Causes Acceleration</vt:lpstr>
      <vt:lpstr>The Force of Friction</vt:lpstr>
      <vt:lpstr>The Force of Friction CHECK YOUR NEIGHBOR</vt:lpstr>
      <vt:lpstr>The Force of Friction CHECK YOUR ANSWER</vt:lpstr>
      <vt:lpstr>The Force of Friction CHECK YOUR NEIGHBOR, Continued</vt:lpstr>
      <vt:lpstr>The Force of Friction CHECK YOUR ANSWER, Continued</vt:lpstr>
      <vt:lpstr>The Force of Friction CHECK YOUR NEIGHBOR, Continued-1</vt:lpstr>
      <vt:lpstr>The Force of Friction CHECK YOUR ANSWER, Continued-1</vt:lpstr>
      <vt:lpstr>Mass and Weight</vt:lpstr>
      <vt:lpstr>Mass and Weight, Continued</vt:lpstr>
      <vt:lpstr>Mass—A Measure of Inertia CHECK YOUR NEIGHBOR</vt:lpstr>
      <vt:lpstr>Mass—A Measure of Inertia CHECK YOUR ANSWER </vt:lpstr>
      <vt:lpstr>Mass and Weight, Continued-1</vt:lpstr>
      <vt:lpstr>Mass and Weight, Continued-2</vt:lpstr>
      <vt:lpstr>Mass and Weight CHECK YOUR NEIGHBOR</vt:lpstr>
      <vt:lpstr>Mass and Weight CHECK YOUR ANSWER</vt:lpstr>
      <vt:lpstr>Mass and Weight CHECK YOUR NEIGHBOR, Continued</vt:lpstr>
      <vt:lpstr>Mass and Weight CHECK YOUR ANSWER, Continued</vt:lpstr>
      <vt:lpstr>Mass Resists Acceleration</vt:lpstr>
      <vt:lpstr>Newton's Second Law of Motion</vt:lpstr>
      <vt:lpstr>Newton's Second Law of Motion, Continued</vt:lpstr>
      <vt:lpstr>Newton's Second Law of Motion, Continued-1</vt:lpstr>
      <vt:lpstr>Newton's Second Law of Motion, Continued-2</vt:lpstr>
      <vt:lpstr>Newton's Second Law of Motion CHECK YOUR NEIGHBOR</vt:lpstr>
      <vt:lpstr>Newton's Second Law of Motion CHECK YOUR ANSWER</vt:lpstr>
      <vt:lpstr>Newton's Second Law of Motion CHECK YOUR NEIGHBOR, Continued</vt:lpstr>
      <vt:lpstr>Newton's Second Law of Motion CHECK YOUR ANSWER, Continued</vt:lpstr>
      <vt:lpstr>Free Fall1A  2A  4A  2B</vt:lpstr>
      <vt:lpstr>Free Fall CHECK YOUR NEIGHBOR </vt:lpstr>
      <vt:lpstr>Free Fall CHECK YOUR ANSWER </vt:lpstr>
      <vt:lpstr>Free Fall CHECK YOUR NEIGHBOR, Continued</vt:lpstr>
      <vt:lpstr>Free Fall CHECK YOUR ANSWER, Continued</vt:lpstr>
      <vt:lpstr>Free Fall CHECK YOUR NEIGHBOR, Continued-1</vt:lpstr>
      <vt:lpstr>Free Fall CHECK YOUR ANSWER, Continued-1</vt:lpstr>
      <vt:lpstr>Nonfree Fall</vt:lpstr>
      <vt:lpstr>Nonfree Fall, Continued</vt:lpstr>
      <vt:lpstr>Nonfree Fall, Continued-1</vt:lpstr>
      <vt:lpstr>Nonfree Fall, Continued-2</vt:lpstr>
      <vt:lpstr>Nonfree Fall—Example1B  2B 1A  2A 4A</vt:lpstr>
      <vt:lpstr>Nonfree Fall CHECK YOUR NEIGHBOR </vt:lpstr>
      <vt:lpstr>Nonfree Fall CHECK YOUR ANSWER </vt:lpstr>
      <vt:lpstr>Nonfree Fall CHECK YOUR NEIGHBOR, Continued</vt:lpstr>
      <vt:lpstr>Nonfree Fall CHECK YOUR ANSWER, Continued</vt:lpstr>
      <vt:lpstr>Nonfree Fall CHECK YOUR NEIGHBOR, Continued-1</vt:lpstr>
      <vt:lpstr>Nonfree Fall CHECK YOUR ANSWER, Continued-1</vt:lpstr>
      <vt:lpstr>Nonfree Fall CHECK YOUR NEIGHBOR, Continued-2</vt:lpstr>
      <vt:lpstr>Nonfree Fall CHECK YOUR ANSWER, Continued-2</vt:lpstr>
      <vt:lpstr>Nonfree Fall CHECK YOUR NEIGHBOR, Continued-3</vt:lpstr>
      <vt:lpstr>Nonfree Fall CHECK YOUR ANSWER, Continued-3</vt:lpstr>
      <vt:lpstr>Nonfree Fall CHECK YOUR NEIGHBOR, Continued-4 </vt:lpstr>
      <vt:lpstr>Nonfree Fall CHECK YOUR ANSWER, Continued-4</vt:lpstr>
      <vt:lpstr>Free Fall Versus Nonfree Fall</vt:lpstr>
      <vt:lpstr>Nonfree Fall CHECK YOUR NEIGHBOR, Continued-5</vt:lpstr>
      <vt:lpstr>Nonfree Fall CHECK YOUR ANSWER, Continued-5</vt:lpstr>
      <vt:lpstr>Free Fall Versus Nonfree Fall, Continued</vt:lpstr>
    </vt:vector>
  </TitlesOfParts>
  <Manager/>
  <Company>뿿ˤʤ㏘뿿</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Newton's Second Law of Motion</dc:title>
  <dc:subject/>
  <dc:creator>R U</dc:creator>
  <cp:keywords/>
  <dc:description/>
  <cp:lastModifiedBy>anicolello</cp:lastModifiedBy>
  <cp:revision>330</cp:revision>
  <dcterms:created xsi:type="dcterms:W3CDTF">2007-09-26T05:29:17Z</dcterms:created>
  <dcterms:modified xsi:type="dcterms:W3CDTF">2020-01-31T16:27:04Z</dcterms:modified>
  <cp:category/>
</cp:coreProperties>
</file>