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3"/>
  </p:notesMasterIdLst>
  <p:handoutMasterIdLst>
    <p:handoutMasterId r:id="rId34"/>
  </p:handoutMasterIdLst>
  <p:sldIdLst>
    <p:sldId id="256" r:id="rId2"/>
    <p:sldId id="260" r:id="rId3"/>
    <p:sldId id="261" r:id="rId4"/>
    <p:sldId id="262" r:id="rId5"/>
    <p:sldId id="263" r:id="rId6"/>
    <p:sldId id="296" r:id="rId7"/>
    <p:sldId id="294" r:id="rId8"/>
    <p:sldId id="264" r:id="rId9"/>
    <p:sldId id="266" r:id="rId10"/>
    <p:sldId id="267" r:id="rId11"/>
    <p:sldId id="268" r:id="rId12"/>
    <p:sldId id="269" r:id="rId13"/>
    <p:sldId id="270" r:id="rId14"/>
    <p:sldId id="271" r:id="rId15"/>
    <p:sldId id="272" r:id="rId16"/>
    <p:sldId id="289" r:id="rId17"/>
    <p:sldId id="274" r:id="rId18"/>
    <p:sldId id="290" r:id="rId19"/>
    <p:sldId id="276" r:id="rId20"/>
    <p:sldId id="277" r:id="rId21"/>
    <p:sldId id="278" r:id="rId22"/>
    <p:sldId id="279" r:id="rId23"/>
    <p:sldId id="280" r:id="rId24"/>
    <p:sldId id="281" r:id="rId25"/>
    <p:sldId id="282" r:id="rId26"/>
    <p:sldId id="283" r:id="rId27"/>
    <p:sldId id="291" r:id="rId28"/>
    <p:sldId id="297" r:id="rId29"/>
    <p:sldId id="292" r:id="rId30"/>
    <p:sldId id="293" r:id="rId31"/>
    <p:sldId id="295" r:id="rId3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4032">
          <p15:clr>
            <a:srgbClr val="A4A3A4"/>
          </p15:clr>
        </p15:guide>
        <p15:guide id="3" pos="288">
          <p15:clr>
            <a:srgbClr val="A4A3A4"/>
          </p15:clr>
        </p15:guide>
        <p15:guide id="4"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390E"/>
    <a:srgbClr val="2E4499"/>
    <a:srgbClr val="F44311"/>
    <a:srgbClr val="0063B1"/>
    <a:srgbClr val="232E5B"/>
    <a:srgbClr val="0064B2"/>
    <a:srgbClr val="000000"/>
    <a:srgbClr val="E5B73D"/>
    <a:srgbClr val="CD0044"/>
    <a:srgbClr val="4D92B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07" autoAdjust="0"/>
    <p:restoredTop sz="94259" autoAdjust="0"/>
  </p:normalViewPr>
  <p:slideViewPr>
    <p:cSldViewPr snapToGrid="0">
      <p:cViewPr varScale="1">
        <p:scale>
          <a:sx n="92" d="100"/>
          <a:sy n="92" d="100"/>
        </p:scale>
        <p:origin x="-1536" y="-102"/>
      </p:cViewPr>
      <p:guideLst>
        <p:guide orient="horz" pos="2160"/>
        <p:guide orient="horz" pos="4032"/>
        <p:guide pos="288"/>
        <p:guide pos="2880"/>
      </p:guideLst>
    </p:cSldViewPr>
  </p:slideViewPr>
  <p:outlineViewPr>
    <p:cViewPr>
      <p:scale>
        <a:sx n="33" d="100"/>
        <a:sy n="33" d="100"/>
      </p:scale>
      <p:origin x="0" y="-2358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14" d="100"/>
          <a:sy n="114" d="100"/>
        </p:scale>
        <p:origin x="-504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11/18/2019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dirty="0"/>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dirty="0"/>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23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24679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10</a:t>
            </a:fld>
            <a:endParaRPr lang="en-US" dirty="0"/>
          </a:p>
        </p:txBody>
      </p:sp>
    </p:spTree>
    <p:extLst>
      <p:ext uri="{BB962C8B-B14F-4D97-AF65-F5344CB8AC3E}">
        <p14:creationId xmlns:p14="http://schemas.microsoft.com/office/powerpoint/2010/main" val="598000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11</a:t>
            </a:fld>
            <a:endParaRPr lang="en-US" dirty="0"/>
          </a:p>
        </p:txBody>
      </p:sp>
    </p:spTree>
    <p:extLst>
      <p:ext uri="{BB962C8B-B14F-4D97-AF65-F5344CB8AC3E}">
        <p14:creationId xmlns:p14="http://schemas.microsoft.com/office/powerpoint/2010/main" val="1140216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12</a:t>
            </a:fld>
            <a:endParaRPr lang="en-US" dirty="0"/>
          </a:p>
        </p:txBody>
      </p:sp>
    </p:spTree>
    <p:extLst>
      <p:ext uri="{BB962C8B-B14F-4D97-AF65-F5344CB8AC3E}">
        <p14:creationId xmlns:p14="http://schemas.microsoft.com/office/powerpoint/2010/main" val="4166443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13</a:t>
            </a:fld>
            <a:endParaRPr lang="en-US" dirty="0"/>
          </a:p>
        </p:txBody>
      </p:sp>
    </p:spTree>
    <p:extLst>
      <p:ext uri="{BB962C8B-B14F-4D97-AF65-F5344CB8AC3E}">
        <p14:creationId xmlns:p14="http://schemas.microsoft.com/office/powerpoint/2010/main" val="2366157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14</a:t>
            </a:fld>
            <a:endParaRPr lang="en-US" dirty="0"/>
          </a:p>
        </p:txBody>
      </p:sp>
    </p:spTree>
    <p:extLst>
      <p:ext uri="{BB962C8B-B14F-4D97-AF65-F5344CB8AC3E}">
        <p14:creationId xmlns:p14="http://schemas.microsoft.com/office/powerpoint/2010/main" val="1444676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CF3895B9-807A-5E4B-B51F-258BFDCF5850}" type="slidenum">
              <a:rPr lang="en-US"/>
              <a:pPr algn="r" eaLnBrk="1" hangingPunct="1"/>
              <a:t>15</a:t>
            </a:fld>
            <a:endParaRPr lang="en-US" dirty="0"/>
          </a:p>
        </p:txBody>
      </p:sp>
      <p:sp>
        <p:nvSpPr>
          <p:cNvPr id="20483" name="Rectangle 2"/>
          <p:cNvSpPr>
            <a:spLocks noGrp="1" noRot="1" noChangeAspect="1" noChangeArrowheads="1" noTextEdit="1"/>
          </p:cNvSpPr>
          <p:nvPr>
            <p:ph type="sldImg"/>
          </p:nvPr>
        </p:nvSpPr>
        <p:spPr>
          <a:solidFill>
            <a:srgbClr val="FFFFFF"/>
          </a:solidFill>
          <a:ln/>
        </p:spPr>
      </p:sp>
      <p:sp>
        <p:nvSpPr>
          <p:cNvPr id="2048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a:ea typeface="ＭＳ Ｐゴシック" charset="0"/>
                <a:cs typeface="ＭＳ Ｐゴシック" charset="0"/>
              </a:rPr>
              <a:t>C. Both of the above.</a:t>
            </a:r>
          </a:p>
        </p:txBody>
      </p:sp>
    </p:spTree>
    <p:extLst>
      <p:ext uri="{BB962C8B-B14F-4D97-AF65-F5344CB8AC3E}">
        <p14:creationId xmlns:p14="http://schemas.microsoft.com/office/powerpoint/2010/main" val="942678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CF3895B9-807A-5E4B-B51F-258BFDCF5850}" type="slidenum">
              <a:rPr lang="en-US"/>
              <a:pPr algn="r" eaLnBrk="1" hangingPunct="1"/>
              <a:t>16</a:t>
            </a:fld>
            <a:endParaRPr lang="en-US" dirty="0"/>
          </a:p>
        </p:txBody>
      </p:sp>
      <p:sp>
        <p:nvSpPr>
          <p:cNvPr id="20483" name="Rectangle 2"/>
          <p:cNvSpPr>
            <a:spLocks noGrp="1" noRot="1" noChangeAspect="1" noChangeArrowheads="1" noTextEdit="1"/>
          </p:cNvSpPr>
          <p:nvPr>
            <p:ph type="sldImg"/>
          </p:nvPr>
        </p:nvSpPr>
        <p:spPr>
          <a:solidFill>
            <a:srgbClr val="FFFFFF"/>
          </a:solidFill>
          <a:ln/>
        </p:spPr>
      </p:sp>
      <p:sp>
        <p:nvSpPr>
          <p:cNvPr id="2048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a:ea typeface="ＭＳ Ｐゴシック" charset="0"/>
                <a:cs typeface="ＭＳ Ｐゴシック" charset="0"/>
              </a:rPr>
              <a:t>Acceleration occurs due to a change in either speed or direction (or both).</a:t>
            </a:r>
          </a:p>
          <a:p>
            <a:pPr eaLnBrk="1" hangingPunct="1"/>
            <a:r>
              <a:rPr lang="en-US" dirty="0">
                <a:ea typeface="ＭＳ Ｐゴシック" charset="0"/>
                <a:cs typeface="ＭＳ Ｐゴシック" charset="0"/>
              </a:rPr>
              <a:t>When a car slows down it changes its speed, so it is accelerating.</a:t>
            </a:r>
          </a:p>
          <a:p>
            <a:pPr eaLnBrk="1" hangingPunct="1"/>
            <a:r>
              <a:rPr lang="en-US" dirty="0">
                <a:ea typeface="ＭＳ Ｐゴシック" charset="0"/>
                <a:cs typeface="ＭＳ Ｐゴシック" charset="0"/>
              </a:rPr>
              <a:t>When a car rounds a curve, although its speed is steady it is accelerating because it is changing direction.</a:t>
            </a:r>
          </a:p>
        </p:txBody>
      </p:sp>
    </p:spTree>
    <p:extLst>
      <p:ext uri="{BB962C8B-B14F-4D97-AF65-F5344CB8AC3E}">
        <p14:creationId xmlns:p14="http://schemas.microsoft.com/office/powerpoint/2010/main" val="3155050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E8AF8179-1C2E-2D46-95DD-F3E1C209F9D7}" type="slidenum">
              <a:rPr lang="en-US"/>
              <a:pPr algn="r" eaLnBrk="1" hangingPunct="1"/>
              <a:t>17</a:t>
            </a:fld>
            <a:endParaRPr lang="en-US" dirty="0"/>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a:ea typeface="ＭＳ Ｐゴシック" charset="0"/>
                <a:cs typeface="ＭＳ Ｐゴシック" charset="0"/>
              </a:rPr>
              <a:t>B. rates but for different quantities.</a:t>
            </a:r>
          </a:p>
        </p:txBody>
      </p:sp>
    </p:spTree>
    <p:extLst>
      <p:ext uri="{BB962C8B-B14F-4D97-AF65-F5344CB8AC3E}">
        <p14:creationId xmlns:p14="http://schemas.microsoft.com/office/powerpoint/2010/main" val="429670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E8AF8179-1C2E-2D46-95DD-F3E1C209F9D7}" type="slidenum">
              <a:rPr lang="en-US"/>
              <a:pPr algn="r" eaLnBrk="1" hangingPunct="1"/>
              <a:t>18</a:t>
            </a:fld>
            <a:endParaRPr lang="en-US" dirty="0"/>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a:ea typeface="ＭＳ Ｐゴシック" charset="0"/>
                <a:cs typeface="ＭＳ Ｐゴシック" charset="0"/>
              </a:rPr>
              <a:t>B. rates but for different quantities.</a:t>
            </a:r>
          </a:p>
        </p:txBody>
      </p:sp>
    </p:spTree>
    <p:extLst>
      <p:ext uri="{BB962C8B-B14F-4D97-AF65-F5344CB8AC3E}">
        <p14:creationId xmlns:p14="http://schemas.microsoft.com/office/powerpoint/2010/main" val="959754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19</a:t>
            </a:fld>
            <a:endParaRPr lang="en-US" dirty="0"/>
          </a:p>
        </p:txBody>
      </p:sp>
    </p:spTree>
    <p:extLst>
      <p:ext uri="{BB962C8B-B14F-4D97-AF65-F5344CB8AC3E}">
        <p14:creationId xmlns:p14="http://schemas.microsoft.com/office/powerpoint/2010/main" val="3945298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2</a:t>
            </a:fld>
            <a:endParaRPr lang="en-US" dirty="0"/>
          </a:p>
        </p:txBody>
      </p:sp>
    </p:spTree>
    <p:extLst>
      <p:ext uri="{BB962C8B-B14F-4D97-AF65-F5344CB8AC3E}">
        <p14:creationId xmlns:p14="http://schemas.microsoft.com/office/powerpoint/2010/main" val="2066018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20</a:t>
            </a:fld>
            <a:endParaRPr lang="en-US" dirty="0"/>
          </a:p>
        </p:txBody>
      </p:sp>
    </p:spTree>
    <p:extLst>
      <p:ext uri="{BB962C8B-B14F-4D97-AF65-F5344CB8AC3E}">
        <p14:creationId xmlns:p14="http://schemas.microsoft.com/office/powerpoint/2010/main" val="1334735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21</a:t>
            </a:fld>
            <a:endParaRPr lang="en-US" dirty="0"/>
          </a:p>
        </p:txBody>
      </p:sp>
    </p:spTree>
    <p:extLst>
      <p:ext uri="{BB962C8B-B14F-4D97-AF65-F5344CB8AC3E}">
        <p14:creationId xmlns:p14="http://schemas.microsoft.com/office/powerpoint/2010/main" val="64496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EA2BBE81-DCF3-A94C-9C4C-A0E58190318E}" type="slidenum">
              <a:rPr lang="en-US"/>
              <a:pPr algn="r" eaLnBrk="1" hangingPunct="1"/>
              <a:t>22</a:t>
            </a:fld>
            <a:endParaRPr lang="en-US" dirty="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a:ea typeface="ＭＳ Ｐゴシック" charset="0"/>
                <a:cs typeface="ＭＳ Ｐゴシック" charset="0"/>
              </a:rPr>
              <a:t>C. more than 35 m/s</a:t>
            </a:r>
          </a:p>
        </p:txBody>
      </p:sp>
    </p:spTree>
    <p:extLst>
      <p:ext uri="{BB962C8B-B14F-4D97-AF65-F5344CB8AC3E}">
        <p14:creationId xmlns:p14="http://schemas.microsoft.com/office/powerpoint/2010/main" val="2964489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3E0AB836-ECF5-1D41-AF55-E2151A9B8E2F}" type="slidenum">
              <a:rPr lang="en-US"/>
              <a:pPr algn="r" eaLnBrk="1" hangingPunct="1"/>
              <a:t>23</a:t>
            </a:fld>
            <a:endParaRPr lang="en-US" dirty="0"/>
          </a:p>
        </p:txBody>
      </p:sp>
      <p:sp>
        <p:nvSpPr>
          <p:cNvPr id="33795" name="Rectangle 2"/>
          <p:cNvSpPr>
            <a:spLocks noGrp="1" noRot="1" noChangeAspect="1" noChangeArrowheads="1" noTextEdit="1"/>
          </p:cNvSpPr>
          <p:nvPr>
            <p:ph type="sldImg"/>
          </p:nvPr>
        </p:nvSpPr>
        <p:spPr>
          <a:solidFill>
            <a:srgbClr val="FFFFFF"/>
          </a:solidFill>
          <a:ln/>
        </p:spPr>
      </p:sp>
      <p:sp>
        <p:nvSpPr>
          <p:cNvPr id="3379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a:ea typeface="ＭＳ Ｐゴシック" charset="0"/>
                <a:cs typeface="ＭＳ Ｐゴシック" charset="0"/>
              </a:rPr>
              <a:t>The object gains 10 m/s after every second.</a:t>
            </a:r>
          </a:p>
          <a:p>
            <a:pPr eaLnBrk="1" hangingPunct="1"/>
            <a:r>
              <a:rPr lang="en-US" dirty="0">
                <a:ea typeface="ＭＳ Ｐゴシック" charset="0"/>
                <a:cs typeface="ＭＳ Ｐゴシック" charset="0"/>
              </a:rPr>
              <a:t>So, at a given instance, if its speed is 30 m/s, then a second later it will be 10 m/s greater than that, that is, 30 m/s + 10 m/s = 40 m/s</a:t>
            </a:r>
          </a:p>
          <a:p>
            <a:pPr eaLnBrk="1" hangingPunct="1"/>
            <a:r>
              <a:rPr lang="en-US" dirty="0">
                <a:ea typeface="ＭＳ Ｐゴシック" charset="0"/>
                <a:cs typeface="ＭＳ Ｐゴシック" charset="0"/>
              </a:rPr>
              <a:t>So, its speed a second later is 40 m/s which is more than 35 m/s.</a:t>
            </a:r>
          </a:p>
        </p:txBody>
      </p:sp>
    </p:spTree>
    <p:extLst>
      <p:ext uri="{BB962C8B-B14F-4D97-AF65-F5344CB8AC3E}">
        <p14:creationId xmlns:p14="http://schemas.microsoft.com/office/powerpoint/2010/main" val="4044498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24</a:t>
            </a:fld>
            <a:endParaRPr lang="en-US" dirty="0"/>
          </a:p>
        </p:txBody>
      </p:sp>
    </p:spTree>
    <p:extLst>
      <p:ext uri="{BB962C8B-B14F-4D97-AF65-F5344CB8AC3E}">
        <p14:creationId xmlns:p14="http://schemas.microsoft.com/office/powerpoint/2010/main" val="2303503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94C3EE78-0A8D-864A-9B00-EEB69B921CD1}" type="slidenum">
              <a:rPr lang="en-US"/>
              <a:pPr algn="r" eaLnBrk="1" hangingPunct="1"/>
              <a:t>25</a:t>
            </a:fld>
            <a:endParaRPr lang="en-US" dirty="0"/>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a:ea typeface="ＭＳ Ｐゴシック" charset="0"/>
                <a:cs typeface="ＭＳ Ｐゴシック" charset="0"/>
              </a:rPr>
              <a:t>D. 80 m</a:t>
            </a:r>
          </a:p>
        </p:txBody>
      </p:sp>
    </p:spTree>
    <p:extLst>
      <p:ext uri="{BB962C8B-B14F-4D97-AF65-F5344CB8AC3E}">
        <p14:creationId xmlns:p14="http://schemas.microsoft.com/office/powerpoint/2010/main" val="4032975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2F739180-B834-0741-BB1B-81201542A0F9}" type="slidenum">
              <a:rPr lang="en-US"/>
              <a:pPr algn="r" eaLnBrk="1" hangingPunct="1"/>
              <a:t>26</a:t>
            </a:fld>
            <a:endParaRPr lang="en-US" dirty="0"/>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a:ea typeface="ＭＳ Ｐゴシック" charset="0"/>
                <a:cs typeface="ＭＳ Ｐゴシック" charset="0"/>
              </a:rPr>
              <a:t>D. 80 m</a:t>
            </a:r>
          </a:p>
        </p:txBody>
      </p:sp>
    </p:spTree>
    <p:extLst>
      <p:ext uri="{BB962C8B-B14F-4D97-AF65-F5344CB8AC3E}">
        <p14:creationId xmlns:p14="http://schemas.microsoft.com/office/powerpoint/2010/main" val="19932212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94C3EE78-0A8D-864A-9B00-EEB69B921CD1}" type="slidenum">
              <a:rPr lang="en-US"/>
              <a:pPr algn="r" eaLnBrk="1" hangingPunct="1"/>
              <a:t>27</a:t>
            </a:fld>
            <a:endParaRPr lang="en-US" dirty="0"/>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a:ea typeface="ＭＳ Ｐゴシック" charset="0"/>
                <a:cs typeface="ＭＳ Ｐゴシック" charset="0"/>
              </a:rPr>
              <a:t>B. 45 degrees</a:t>
            </a:r>
          </a:p>
        </p:txBody>
      </p:sp>
    </p:spTree>
    <p:extLst>
      <p:ext uri="{BB962C8B-B14F-4D97-AF65-F5344CB8AC3E}">
        <p14:creationId xmlns:p14="http://schemas.microsoft.com/office/powerpoint/2010/main" val="3041893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94C3EE78-0A8D-864A-9B00-EEB69B921CD1}" type="slidenum">
              <a:rPr lang="en-US"/>
              <a:pPr algn="r" eaLnBrk="1" hangingPunct="1"/>
              <a:t>28</a:t>
            </a:fld>
            <a:endParaRPr lang="en-US" dirty="0"/>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a:ea typeface="ＭＳ Ｐゴシック" charset="0"/>
                <a:cs typeface="ＭＳ Ｐゴシック" charset="0"/>
              </a:rPr>
              <a:t>B. 45 degrees</a:t>
            </a:r>
          </a:p>
        </p:txBody>
      </p:sp>
    </p:spTree>
    <p:extLst>
      <p:ext uri="{BB962C8B-B14F-4D97-AF65-F5344CB8AC3E}">
        <p14:creationId xmlns:p14="http://schemas.microsoft.com/office/powerpoint/2010/main" val="30418937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94C3EE78-0A8D-864A-9B00-EEB69B921CD1}" type="slidenum">
              <a:rPr lang="en-US"/>
              <a:pPr algn="r" eaLnBrk="1" hangingPunct="1"/>
              <a:t>29</a:t>
            </a:fld>
            <a:endParaRPr lang="en-US" dirty="0"/>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a:ea typeface="ＭＳ Ｐゴシック" charset="0"/>
                <a:cs typeface="ＭＳ Ｐゴシック" charset="0"/>
              </a:rPr>
              <a:t>B. 45 degrees</a:t>
            </a:r>
          </a:p>
        </p:txBody>
      </p:sp>
    </p:spTree>
    <p:extLst>
      <p:ext uri="{BB962C8B-B14F-4D97-AF65-F5344CB8AC3E}">
        <p14:creationId xmlns:p14="http://schemas.microsoft.com/office/powerpoint/2010/main" val="4287527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3</a:t>
            </a:fld>
            <a:endParaRPr lang="en-US" dirty="0"/>
          </a:p>
        </p:txBody>
      </p:sp>
    </p:spTree>
    <p:extLst>
      <p:ext uri="{BB962C8B-B14F-4D97-AF65-F5344CB8AC3E}">
        <p14:creationId xmlns:p14="http://schemas.microsoft.com/office/powerpoint/2010/main" val="25788826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 45</a:t>
            </a:r>
            <a:r>
              <a:rPr lang="en-US" dirty="0">
                <a:ea typeface="Batang" charset="0"/>
                <a:cs typeface="Batang" charset="0"/>
                <a:sym typeface="Symbol" charset="0"/>
              </a:rPr>
              <a:t>.</a:t>
            </a:r>
            <a:endParaRPr lang="en-US" dirty="0">
              <a:ea typeface="Batang" charset="0"/>
              <a:cs typeface="Batang" charset="0"/>
            </a:endParaRP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34448112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 45</a:t>
            </a:r>
            <a:r>
              <a:rPr lang="en-US" dirty="0">
                <a:ea typeface="Batang" charset="0"/>
                <a:cs typeface="Batang" charset="0"/>
                <a:sym typeface="Symbol" charset="0"/>
              </a:rPr>
              <a:t>.</a:t>
            </a:r>
            <a:endParaRPr lang="en-US" dirty="0">
              <a:ea typeface="Batang" charset="0"/>
              <a:cs typeface="Batang" charset="0"/>
            </a:endParaRP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4256107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4</a:t>
            </a:fld>
            <a:endParaRPr lang="en-US" dirty="0"/>
          </a:p>
        </p:txBody>
      </p:sp>
    </p:spTree>
    <p:extLst>
      <p:ext uri="{BB962C8B-B14F-4D97-AF65-F5344CB8AC3E}">
        <p14:creationId xmlns:p14="http://schemas.microsoft.com/office/powerpoint/2010/main" val="2350212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5</a:t>
            </a:fld>
            <a:endParaRPr lang="en-US" dirty="0"/>
          </a:p>
        </p:txBody>
      </p:sp>
    </p:spTree>
    <p:extLst>
      <p:ext uri="{BB962C8B-B14F-4D97-AF65-F5344CB8AC3E}">
        <p14:creationId xmlns:p14="http://schemas.microsoft.com/office/powerpoint/2010/main" val="2417642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6</a:t>
            </a:fld>
            <a:endParaRPr lang="en-US" dirty="0"/>
          </a:p>
        </p:txBody>
      </p:sp>
    </p:spTree>
    <p:extLst>
      <p:ext uri="{BB962C8B-B14F-4D97-AF65-F5344CB8AC3E}">
        <p14:creationId xmlns:p14="http://schemas.microsoft.com/office/powerpoint/2010/main" val="2578882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678EB339-20B9-4A45-A4A2-03F7D789FE40}" type="slidenum">
              <a:rPr lang="en-US"/>
              <a:pPr algn="r" eaLnBrk="1" hangingPunct="1"/>
              <a:t>7</a:t>
            </a:fld>
            <a:endParaRPr lang="en-US" dirty="0"/>
          </a:p>
        </p:txBody>
      </p:sp>
      <p:sp>
        <p:nvSpPr>
          <p:cNvPr id="10243" name="Rectangle 2"/>
          <p:cNvSpPr>
            <a:spLocks noGrp="1" noRot="1" noChangeAspect="1" noChangeArrowheads="1" noTextEdit="1"/>
          </p:cNvSpPr>
          <p:nvPr>
            <p:ph type="sldImg"/>
          </p:nvPr>
        </p:nvSpPr>
        <p:spPr>
          <a:solidFill>
            <a:srgbClr val="FFFFFF"/>
          </a:solidFill>
          <a:ln/>
        </p:spPr>
      </p:sp>
      <p:sp>
        <p:nvSpPr>
          <p:cNvPr id="1024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a:ea typeface="ＭＳ Ｐゴシック" charset="0"/>
                <a:cs typeface="ＭＳ Ｐゴシック" charset="0"/>
              </a:rPr>
              <a:t>D. 60 km in 2 hours.</a:t>
            </a:r>
          </a:p>
        </p:txBody>
      </p:sp>
    </p:spTree>
    <p:extLst>
      <p:ext uri="{BB962C8B-B14F-4D97-AF65-F5344CB8AC3E}">
        <p14:creationId xmlns:p14="http://schemas.microsoft.com/office/powerpoint/2010/main" val="3771828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charset="0"/>
                <a:cs typeface="ＭＳ Ｐゴシック" charset="0"/>
              </a:defRPr>
            </a:lvl1pPr>
            <a:lvl2pPr marL="37931725" indent="-37474525">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678EB339-20B9-4A45-A4A2-03F7D789FE40}" type="slidenum">
              <a:rPr lang="en-US"/>
              <a:pPr algn="r" eaLnBrk="1" hangingPunct="1"/>
              <a:t>8</a:t>
            </a:fld>
            <a:endParaRPr lang="en-US" dirty="0"/>
          </a:p>
        </p:txBody>
      </p:sp>
      <p:sp>
        <p:nvSpPr>
          <p:cNvPr id="10243" name="Rectangle 2"/>
          <p:cNvSpPr>
            <a:spLocks noGrp="1" noRot="1" noChangeAspect="1" noChangeArrowheads="1" noTextEdit="1"/>
          </p:cNvSpPr>
          <p:nvPr>
            <p:ph type="sldImg"/>
          </p:nvPr>
        </p:nvSpPr>
        <p:spPr>
          <a:solidFill>
            <a:srgbClr val="FFFFFF"/>
          </a:solidFill>
          <a:ln/>
        </p:spPr>
      </p:sp>
      <p:sp>
        <p:nvSpPr>
          <p:cNvPr id="1024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a:ea typeface="ＭＳ Ｐゴシック" charset="0"/>
                <a:cs typeface="ＭＳ Ｐゴシック" charset="0"/>
              </a:rPr>
              <a:t>D. 60 km in 2 hours.</a:t>
            </a:r>
          </a:p>
        </p:txBody>
      </p:sp>
    </p:spTree>
    <p:extLst>
      <p:ext uri="{BB962C8B-B14F-4D97-AF65-F5344CB8AC3E}">
        <p14:creationId xmlns:p14="http://schemas.microsoft.com/office/powerpoint/2010/main" val="4285058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16663-B372-3E48-9F73-B21AA219DBD6}" type="slidenum">
              <a:rPr lang="en-US" smtClean="0"/>
              <a:pPr/>
              <a:t>9</a:t>
            </a:fld>
            <a:endParaRPr lang="en-US" dirty="0"/>
          </a:p>
        </p:txBody>
      </p:sp>
    </p:spTree>
    <p:extLst>
      <p:ext uri="{BB962C8B-B14F-4D97-AF65-F5344CB8AC3E}">
        <p14:creationId xmlns:p14="http://schemas.microsoft.com/office/powerpoint/2010/main" val="450396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365126" y="3124200"/>
            <a:ext cx="3768147" cy="1077218"/>
          </a:xfrm>
          <a:extLst>
            <a:ext uri="{909E8E84-426E-40DD-AFC4-6F175D3DCCD1}">
              <a14:hiddenFill xmlns:a14="http://schemas.microsoft.com/office/drawing/2010/main">
                <a:solidFill>
                  <a:schemeClr val="accent1"/>
                </a:solidFill>
              </a14:hiddenFill>
            </a:ext>
          </a:extLst>
        </p:spPr>
        <p:txBody>
          <a:bodyPr lIns="91440"/>
          <a:lstStyle>
            <a:lvl1pPr>
              <a:defRPr>
                <a:solidFill>
                  <a:srgbClr val="F44311"/>
                </a:solidFill>
              </a:defRPr>
            </a:lvl1pPr>
          </a:lstStyle>
          <a:p>
            <a:pPr lvl="0"/>
            <a:r>
              <a:rPr lang="en-US" noProof="0" dirty="0"/>
              <a:t>Click to edit</a:t>
            </a:r>
            <a:br>
              <a:rPr lang="en-US" noProof="0" dirty="0"/>
            </a:br>
            <a:r>
              <a:rPr lang="en-US" noProof="0" dirty="0"/>
              <a:t>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solidFill>
                  <a:srgbClr val="F44311"/>
                </a:solidFill>
              </a:defRPr>
            </a:lvl1pPr>
          </a:lstStyle>
          <a:p>
            <a:pPr lvl="0"/>
            <a:endParaRPr lang="en-US" noProof="0" dirty="0"/>
          </a:p>
        </p:txBody>
      </p:sp>
      <p:sp>
        <p:nvSpPr>
          <p:cNvPr id="4101" name="Rectangle 5"/>
          <p:cNvSpPr>
            <a:spLocks noChangeArrowheads="1"/>
          </p:cNvSpPr>
          <p:nvPr/>
        </p:nvSpPr>
        <p:spPr bwMode="auto">
          <a:xfrm>
            <a:off x="-6350" y="0"/>
            <a:ext cx="9162288" cy="609600"/>
          </a:xfrm>
          <a:prstGeom prst="rect">
            <a:avLst/>
          </a:prstGeom>
          <a:solidFill>
            <a:srgbClr val="2E4499"/>
          </a:solidFill>
          <a:ln>
            <a:noFill/>
          </a:ln>
          <a:effectLst/>
          <a:ex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Lecture Outline</a:t>
            </a:r>
          </a:p>
        </p:txBody>
      </p:sp>
      <p:sp>
        <p:nvSpPr>
          <p:cNvPr id="4113" name="Rectangle 17"/>
          <p:cNvSpPr>
            <a:spLocks noGrp="1" noChangeArrowheads="1"/>
          </p:cNvSpPr>
          <p:nvPr>
            <p:ph type="ftr" sz="quarter" idx="3"/>
          </p:nvPr>
        </p:nvSpPr>
        <p:spPr>
          <a:xfrm>
            <a:off x="87313" y="6613525"/>
            <a:ext cx="5399087" cy="179388"/>
          </a:xfrm>
          <a:prstGeom prst="rect">
            <a:avLst/>
          </a:prstGeom>
        </p:spPr>
        <p:txBody>
          <a:bodyPr/>
          <a:lstStyle>
            <a:lvl1pPr>
              <a:defRPr/>
            </a:lvl1pPr>
          </a:lstStyle>
          <a:p>
            <a:r>
              <a:rPr lang="en-GB" dirty="0"/>
              <a:t>© 2015 Pearson Education, Inc.</a:t>
            </a:r>
          </a:p>
        </p:txBody>
      </p:sp>
      <p:pic>
        <p:nvPicPr>
          <p:cNvPr id="9" name="Picture 8" descr="HEWI9107_12_ec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675" y="602537"/>
            <a:ext cx="4886325" cy="625449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0"/>
          </p:nvPr>
        </p:nvSpPr>
        <p:spPr>
          <a:xfrm>
            <a:off x="87313" y="6613525"/>
            <a:ext cx="5399087" cy="179388"/>
          </a:xfrm>
          <a:prstGeom prst="rect">
            <a:avLst/>
          </a:prstGeom>
        </p:spPr>
        <p:txBody>
          <a:bodyPr/>
          <a:lstStyle>
            <a:lvl1pPr>
              <a:defRPr/>
            </a:lvl1pPr>
          </a:lstStyle>
          <a:p>
            <a:r>
              <a:rPr lang="en-GB" dirty="0"/>
              <a:t>© 2015 Pearson Education, Inc.</a:t>
            </a:r>
          </a:p>
        </p:txBody>
      </p:sp>
      <p:sp>
        <p:nvSpPr>
          <p:cNvPr id="5" name="Content Placeholder 2"/>
          <p:cNvSpPr txBox="1">
            <a:spLocks/>
          </p:cNvSpPr>
          <p:nvPr userDrawn="1"/>
        </p:nvSpPr>
        <p:spPr>
          <a:xfrm>
            <a:off x="0" y="6566694"/>
            <a:ext cx="3870325" cy="273050"/>
          </a:xfrm>
          <a:prstGeom prst="rect">
            <a:avLst/>
          </a:prstGeom>
        </p:spPr>
        <p:txBody>
          <a:bodyPr/>
          <a:lstStyle>
            <a:lvl1pPr marL="342900" indent="-342900" algn="l" rtl="0" fontAlgn="base">
              <a:spcBef>
                <a:spcPct val="20000"/>
              </a:spcBef>
              <a:spcAft>
                <a:spcPct val="0"/>
              </a:spcAft>
              <a:buClr>
                <a:srgbClr val="2E4499"/>
              </a:buClr>
              <a:buChar char="•"/>
              <a:defRPr sz="2800">
                <a:solidFill>
                  <a:srgbClr val="000000"/>
                </a:solidFill>
                <a:latin typeface="+mn-lt"/>
                <a:ea typeface="+mn-ea"/>
                <a:cs typeface="+mn-cs"/>
              </a:defRPr>
            </a:lvl1pPr>
            <a:lvl2pPr marL="800100" indent="-342900" algn="l" rtl="0" fontAlgn="base">
              <a:spcBef>
                <a:spcPct val="20000"/>
              </a:spcBef>
              <a:spcAft>
                <a:spcPct val="0"/>
              </a:spcAft>
              <a:buClr>
                <a:srgbClr val="2E4499"/>
              </a:buClr>
              <a:buChar char="–"/>
              <a:tabLst/>
              <a:defRPr sz="2800">
                <a:solidFill>
                  <a:srgbClr val="000000"/>
                </a:solidFill>
                <a:latin typeface="+mn-lt"/>
                <a:ea typeface="+mn-ea"/>
              </a:defRPr>
            </a:lvl2pPr>
            <a:lvl3pPr marL="1143000" indent="-228600" algn="l" rtl="0" fontAlgn="base">
              <a:spcBef>
                <a:spcPct val="20000"/>
              </a:spcBef>
              <a:spcAft>
                <a:spcPct val="0"/>
              </a:spcAft>
              <a:buClr>
                <a:srgbClr val="2E4499"/>
              </a:buClr>
              <a:buChar char="•"/>
              <a:defRPr sz="2400">
                <a:solidFill>
                  <a:srgbClr val="000000"/>
                </a:solidFill>
                <a:latin typeface="+mn-lt"/>
                <a:ea typeface="+mn-ea"/>
              </a:defRPr>
            </a:lvl3pPr>
            <a:lvl4pPr marL="1600200" indent="-228600" algn="l" rtl="0" fontAlgn="base">
              <a:spcBef>
                <a:spcPct val="20000"/>
              </a:spcBef>
              <a:spcAft>
                <a:spcPct val="0"/>
              </a:spcAft>
              <a:buClr>
                <a:srgbClr val="2E4499"/>
              </a:buClr>
              <a:buChar char="–"/>
              <a:defRPr sz="2000">
                <a:solidFill>
                  <a:srgbClr val="000000"/>
                </a:solidFill>
                <a:latin typeface="+mn-lt"/>
                <a:ea typeface="+mn-ea"/>
              </a:defRPr>
            </a:lvl4pPr>
            <a:lvl5pPr marL="2057400" indent="-228600" algn="l" rtl="0" fontAlgn="base">
              <a:spcBef>
                <a:spcPct val="20000"/>
              </a:spcBef>
              <a:spcAft>
                <a:spcPct val="0"/>
              </a:spcAft>
              <a:buClr>
                <a:srgbClr val="2E4499"/>
              </a:buClr>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GB" sz="900" kern="0"/>
              <a:t>© 2015 Pearson Education, Inc.</a:t>
            </a:r>
            <a:endParaRPr lang="en-GB" sz="900" kern="0" dirty="0"/>
          </a:p>
        </p:txBody>
      </p:sp>
      <p:sp>
        <p:nvSpPr>
          <p:cNvPr id="7" name="Text Placeholder 6"/>
          <p:cNvSpPr>
            <a:spLocks noGrp="1"/>
          </p:cNvSpPr>
          <p:nvPr>
            <p:ph type="body" sz="quarter" idx="11"/>
          </p:nvPr>
        </p:nvSpPr>
        <p:spPr>
          <a:xfrm>
            <a:off x="442913" y="2036763"/>
            <a:ext cx="8285162" cy="1814512"/>
          </a:xfrm>
        </p:spPr>
        <p:txBody>
          <a:bodyPr/>
          <a:lstStyle/>
          <a:p>
            <a:pPr lvl="0"/>
            <a:endParaRPr lang="en-US" dirty="0"/>
          </a:p>
        </p:txBody>
      </p:sp>
      <p:sp>
        <p:nvSpPr>
          <p:cNvPr id="9" name="Text Placeholder 8"/>
          <p:cNvSpPr>
            <a:spLocks noGrp="1"/>
          </p:cNvSpPr>
          <p:nvPr>
            <p:ph type="body" sz="quarter" idx="12"/>
          </p:nvPr>
        </p:nvSpPr>
        <p:spPr>
          <a:xfrm>
            <a:off x="636588" y="4364038"/>
            <a:ext cx="8091487" cy="1787525"/>
          </a:xfrm>
        </p:spPr>
        <p:txBody>
          <a:bodyPr/>
          <a:lstStyle/>
          <a:p>
            <a:pPr lvl="0"/>
            <a:endParaRPr lang="en-US" dirty="0"/>
          </a:p>
        </p:txBody>
      </p:sp>
      <p:sp>
        <p:nvSpPr>
          <p:cNvPr id="11" name="Text Placeholder 10"/>
          <p:cNvSpPr>
            <a:spLocks noGrp="1"/>
          </p:cNvSpPr>
          <p:nvPr>
            <p:ph type="body" sz="quarter" idx="13"/>
          </p:nvPr>
        </p:nvSpPr>
        <p:spPr>
          <a:xfrm>
            <a:off x="636588" y="6330950"/>
            <a:ext cx="7288212" cy="2365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8087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0"/>
          </p:nvPr>
        </p:nvSpPr>
        <p:spPr>
          <a:xfrm>
            <a:off x="87313" y="6613525"/>
            <a:ext cx="5399087" cy="179388"/>
          </a:xfrm>
          <a:prstGeom prst="rect">
            <a:avLst/>
          </a:prstGeom>
        </p:spPr>
        <p:txBody>
          <a:bodyPr/>
          <a:lstStyle>
            <a:lvl1pPr>
              <a:defRPr/>
            </a:lvl1pPr>
          </a:lstStyle>
          <a:p>
            <a:r>
              <a:rPr lang="en-GB" dirty="0"/>
              <a:t>© 2015 Pearson Education, Inc.</a:t>
            </a:r>
          </a:p>
        </p:txBody>
      </p:sp>
      <p:sp>
        <p:nvSpPr>
          <p:cNvPr id="5" name="Content Placeholder 2"/>
          <p:cNvSpPr txBox="1">
            <a:spLocks/>
          </p:cNvSpPr>
          <p:nvPr userDrawn="1"/>
        </p:nvSpPr>
        <p:spPr>
          <a:xfrm>
            <a:off x="0" y="6566694"/>
            <a:ext cx="3870325" cy="273050"/>
          </a:xfrm>
          <a:prstGeom prst="rect">
            <a:avLst/>
          </a:prstGeom>
        </p:spPr>
        <p:txBody>
          <a:bodyPr/>
          <a:lstStyle>
            <a:lvl1pPr marL="342900" indent="-342900" algn="l" rtl="0" fontAlgn="base">
              <a:spcBef>
                <a:spcPct val="20000"/>
              </a:spcBef>
              <a:spcAft>
                <a:spcPct val="0"/>
              </a:spcAft>
              <a:buClr>
                <a:srgbClr val="2E4499"/>
              </a:buClr>
              <a:buChar char="•"/>
              <a:defRPr sz="2800">
                <a:solidFill>
                  <a:srgbClr val="000000"/>
                </a:solidFill>
                <a:latin typeface="+mn-lt"/>
                <a:ea typeface="+mn-ea"/>
                <a:cs typeface="+mn-cs"/>
              </a:defRPr>
            </a:lvl1pPr>
            <a:lvl2pPr marL="800100" indent="-342900" algn="l" rtl="0" fontAlgn="base">
              <a:spcBef>
                <a:spcPct val="20000"/>
              </a:spcBef>
              <a:spcAft>
                <a:spcPct val="0"/>
              </a:spcAft>
              <a:buClr>
                <a:srgbClr val="2E4499"/>
              </a:buClr>
              <a:buChar char="–"/>
              <a:tabLst/>
              <a:defRPr sz="2800">
                <a:solidFill>
                  <a:srgbClr val="000000"/>
                </a:solidFill>
                <a:latin typeface="+mn-lt"/>
                <a:ea typeface="+mn-ea"/>
              </a:defRPr>
            </a:lvl2pPr>
            <a:lvl3pPr marL="1143000" indent="-228600" algn="l" rtl="0" fontAlgn="base">
              <a:spcBef>
                <a:spcPct val="20000"/>
              </a:spcBef>
              <a:spcAft>
                <a:spcPct val="0"/>
              </a:spcAft>
              <a:buClr>
                <a:srgbClr val="2E4499"/>
              </a:buClr>
              <a:buChar char="•"/>
              <a:defRPr sz="2400">
                <a:solidFill>
                  <a:srgbClr val="000000"/>
                </a:solidFill>
                <a:latin typeface="+mn-lt"/>
                <a:ea typeface="+mn-ea"/>
              </a:defRPr>
            </a:lvl3pPr>
            <a:lvl4pPr marL="1600200" indent="-228600" algn="l" rtl="0" fontAlgn="base">
              <a:spcBef>
                <a:spcPct val="20000"/>
              </a:spcBef>
              <a:spcAft>
                <a:spcPct val="0"/>
              </a:spcAft>
              <a:buClr>
                <a:srgbClr val="2E4499"/>
              </a:buClr>
              <a:buChar char="–"/>
              <a:defRPr sz="2000">
                <a:solidFill>
                  <a:srgbClr val="000000"/>
                </a:solidFill>
                <a:latin typeface="+mn-lt"/>
                <a:ea typeface="+mn-ea"/>
              </a:defRPr>
            </a:lvl4pPr>
            <a:lvl5pPr marL="2057400" indent="-228600" algn="l" rtl="0" fontAlgn="base">
              <a:spcBef>
                <a:spcPct val="20000"/>
              </a:spcBef>
              <a:spcAft>
                <a:spcPct val="0"/>
              </a:spcAft>
              <a:buClr>
                <a:srgbClr val="2E4499"/>
              </a:buClr>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GB" sz="900" kern="0"/>
              <a:t>© 2015 Pearson Education, Inc.</a:t>
            </a:r>
            <a:endParaRPr lang="en-GB" sz="900" kern="0" dirty="0"/>
          </a:p>
        </p:txBody>
      </p:sp>
      <p:sp>
        <p:nvSpPr>
          <p:cNvPr id="7" name="Text Placeholder 6"/>
          <p:cNvSpPr>
            <a:spLocks noGrp="1"/>
          </p:cNvSpPr>
          <p:nvPr>
            <p:ph type="body" sz="quarter" idx="11"/>
          </p:nvPr>
        </p:nvSpPr>
        <p:spPr>
          <a:xfrm>
            <a:off x="246063" y="2128838"/>
            <a:ext cx="8651875" cy="1365250"/>
          </a:xfrm>
        </p:spPr>
        <p:txBody>
          <a:bodyPr/>
          <a:lstStyle/>
          <a:p>
            <a:pPr lvl="0"/>
            <a:r>
              <a:rPr lang="en-US" dirty="0"/>
              <a:t>Edit Master text styles</a:t>
            </a:r>
          </a:p>
        </p:txBody>
      </p:sp>
      <p:sp>
        <p:nvSpPr>
          <p:cNvPr id="9" name="Text Placeholder 8"/>
          <p:cNvSpPr>
            <a:spLocks noGrp="1"/>
          </p:cNvSpPr>
          <p:nvPr>
            <p:ph type="body" sz="quarter" idx="12"/>
          </p:nvPr>
        </p:nvSpPr>
        <p:spPr>
          <a:xfrm>
            <a:off x="246063" y="5158854"/>
            <a:ext cx="8802687" cy="1634059"/>
          </a:xfrm>
        </p:spPr>
        <p:txBody>
          <a:bodyPr/>
          <a:lstStyle/>
          <a:p>
            <a:pPr lvl="0"/>
            <a:endParaRPr lang="en-US" dirty="0"/>
          </a:p>
        </p:txBody>
      </p:sp>
      <p:sp>
        <p:nvSpPr>
          <p:cNvPr id="11" name="Text Placeholder 10"/>
          <p:cNvSpPr>
            <a:spLocks noGrp="1"/>
          </p:cNvSpPr>
          <p:nvPr>
            <p:ph type="body" sz="quarter" idx="13"/>
          </p:nvPr>
        </p:nvSpPr>
        <p:spPr>
          <a:xfrm>
            <a:off x="246063" y="3808413"/>
            <a:ext cx="8393112" cy="1077912"/>
          </a:xfrm>
        </p:spPr>
        <p:txBody>
          <a:bodyPr/>
          <a:lstStyle/>
          <a:p>
            <a:pPr lvl="0"/>
            <a:endParaRPr lang="en-US" dirty="0"/>
          </a:p>
        </p:txBody>
      </p:sp>
    </p:spTree>
    <p:extLst>
      <p:ext uri="{BB962C8B-B14F-4D97-AF65-F5344CB8AC3E}">
        <p14:creationId xmlns:p14="http://schemas.microsoft.com/office/powerpoint/2010/main" val="1217141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6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87313" y="6613525"/>
            <a:ext cx="5399087" cy="179388"/>
          </a:xfrm>
          <a:prstGeom prst="rect">
            <a:avLst/>
          </a:prstGeom>
        </p:spPr>
        <p:txBody>
          <a:bodyPr/>
          <a:lstStyle>
            <a:lvl1pPr>
              <a:defRPr/>
            </a:lvl1pPr>
          </a:lstStyle>
          <a:p>
            <a:r>
              <a:rPr lang="en-GB" dirty="0"/>
              <a:t>© 2015 Pearson Education, Inc.</a:t>
            </a:r>
          </a:p>
        </p:txBody>
      </p:sp>
    </p:spTree>
    <p:extLst>
      <p:ext uri="{BB962C8B-B14F-4D97-AF65-F5344CB8AC3E}">
        <p14:creationId xmlns:p14="http://schemas.microsoft.com/office/powerpoint/2010/main" val="1571907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87313" y="6613525"/>
            <a:ext cx="5399087" cy="179388"/>
          </a:xfrm>
          <a:prstGeom prst="rect">
            <a:avLst/>
          </a:prstGeom>
          <a:ln/>
        </p:spPr>
        <p:txBody>
          <a:bodyPr/>
          <a:lstStyle>
            <a:lvl1pPr>
              <a:defRPr/>
            </a:lvl1pPr>
          </a:lstStyle>
          <a:p>
            <a:pPr>
              <a:defRPr/>
            </a:pPr>
            <a:r>
              <a:rPr lang="en-US" dirty="0"/>
              <a:t>© 2015 Pearson Education, Inc.</a:t>
            </a: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F8245F18-C206-DE49-8067-D5258B2ADC54}" type="slidenum">
              <a:rPr lang="en-US"/>
              <a:pPr/>
              <a:t>‹#›</a:t>
            </a:fld>
            <a:endParaRPr lang="en-US" dirty="0"/>
          </a:p>
        </p:txBody>
      </p:sp>
    </p:spTree>
    <p:extLst>
      <p:ext uri="{BB962C8B-B14F-4D97-AF65-F5344CB8AC3E}">
        <p14:creationId xmlns:p14="http://schemas.microsoft.com/office/powerpoint/2010/main" val="1928273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365126" y="3124200"/>
            <a:ext cx="3768147" cy="1077218"/>
          </a:xfrm>
          <a:extLst>
            <a:ext uri="{909E8E84-426E-40DD-AFC4-6F175D3DCCD1}">
              <a14:hiddenFill xmlns:a14="http://schemas.microsoft.com/office/drawing/2010/main">
                <a:solidFill>
                  <a:schemeClr val="accent1"/>
                </a:solidFill>
              </a14:hiddenFill>
            </a:ext>
          </a:extLst>
        </p:spPr>
        <p:txBody>
          <a:bodyPr lIns="91440"/>
          <a:lstStyle>
            <a:lvl1pPr>
              <a:defRPr>
                <a:solidFill>
                  <a:srgbClr val="F44311"/>
                </a:solidFill>
              </a:defRPr>
            </a:lvl1pPr>
          </a:lstStyle>
          <a:p>
            <a:pPr lvl="0"/>
            <a:r>
              <a:rPr lang="en-US" noProof="0" dirty="0"/>
              <a:t>Click to edit</a:t>
            </a:r>
            <a:br>
              <a:rPr lang="en-US" noProof="0" dirty="0"/>
            </a:br>
            <a:r>
              <a:rPr lang="en-US" noProof="0" dirty="0"/>
              <a:t>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solidFill>
                  <a:srgbClr val="F44311"/>
                </a:solidFill>
              </a:defRPr>
            </a:lvl1pPr>
          </a:lstStyle>
          <a:p>
            <a:pPr lvl="0"/>
            <a:endParaRPr lang="en-US" noProof="0" dirty="0"/>
          </a:p>
        </p:txBody>
      </p:sp>
      <p:sp>
        <p:nvSpPr>
          <p:cNvPr id="4101" name="Rectangle 5"/>
          <p:cNvSpPr>
            <a:spLocks noChangeArrowheads="1"/>
          </p:cNvSpPr>
          <p:nvPr/>
        </p:nvSpPr>
        <p:spPr bwMode="auto">
          <a:xfrm>
            <a:off x="-6350" y="0"/>
            <a:ext cx="9162288" cy="609600"/>
          </a:xfrm>
          <a:prstGeom prst="rect">
            <a:avLst/>
          </a:prstGeom>
          <a:solidFill>
            <a:srgbClr val="2E4499"/>
          </a:solidFill>
          <a:ln>
            <a:noFill/>
          </a:ln>
          <a:effectLst/>
          <a:ex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Lecture Outline</a:t>
            </a:r>
          </a:p>
        </p:txBody>
      </p:sp>
      <p:sp>
        <p:nvSpPr>
          <p:cNvPr id="4113" name="Rectangle 17"/>
          <p:cNvSpPr>
            <a:spLocks noGrp="1" noChangeArrowheads="1"/>
          </p:cNvSpPr>
          <p:nvPr>
            <p:ph type="ftr" sz="quarter" idx="3"/>
          </p:nvPr>
        </p:nvSpPr>
        <p:spPr>
          <a:xfrm>
            <a:off x="87313" y="6613525"/>
            <a:ext cx="5399087" cy="179388"/>
          </a:xfrm>
          <a:prstGeom prst="rect">
            <a:avLst/>
          </a:prstGeom>
        </p:spPr>
        <p:txBody>
          <a:bodyPr/>
          <a:lstStyle>
            <a:lvl1pPr>
              <a:defRPr/>
            </a:lvl1pPr>
          </a:lstStyle>
          <a:p>
            <a:r>
              <a:rPr lang="en-GB" dirty="0"/>
              <a:t>© 2015 Pearson Education, Inc.</a:t>
            </a:r>
          </a:p>
        </p:txBody>
      </p:sp>
      <p:pic>
        <p:nvPicPr>
          <p:cNvPr id="9" name="Picture 8" descr="HEWI9107_12_ec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675" y="602537"/>
            <a:ext cx="4886325" cy="6254496"/>
          </a:xfrm>
          <a:prstGeom prst="rect">
            <a:avLst/>
          </a:prstGeom>
        </p:spPr>
      </p:pic>
      <p:sp>
        <p:nvSpPr>
          <p:cNvPr id="3" name="Content Placeholder 2"/>
          <p:cNvSpPr>
            <a:spLocks noGrp="1"/>
          </p:cNvSpPr>
          <p:nvPr>
            <p:ph sz="quarter" idx="10"/>
          </p:nvPr>
        </p:nvSpPr>
        <p:spPr>
          <a:xfrm>
            <a:off x="87313" y="5881688"/>
            <a:ext cx="3870325" cy="273050"/>
          </a:xfrm>
        </p:spPr>
        <p:txBody>
          <a:bodyPr/>
          <a:lstStyle/>
          <a:p>
            <a:pPr lvl="1"/>
            <a:endParaRPr lang="en-US" dirty="0"/>
          </a:p>
        </p:txBody>
      </p:sp>
    </p:spTree>
    <p:extLst>
      <p:ext uri="{BB962C8B-B14F-4D97-AF65-F5344CB8AC3E}">
        <p14:creationId xmlns:p14="http://schemas.microsoft.com/office/powerpoint/2010/main" val="3632357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Content Placeholder 2"/>
          <p:cNvSpPr txBox="1">
            <a:spLocks/>
          </p:cNvSpPr>
          <p:nvPr userDrawn="1"/>
        </p:nvSpPr>
        <p:spPr>
          <a:xfrm>
            <a:off x="-6350" y="6566694"/>
            <a:ext cx="3870325" cy="273050"/>
          </a:xfrm>
          <a:prstGeom prst="rect">
            <a:avLst/>
          </a:prstGeom>
        </p:spPr>
        <p:txBody>
          <a:bodyPr/>
          <a:lstStyle>
            <a:lvl1pPr marL="342900" indent="-342900" algn="l" rtl="0" fontAlgn="base">
              <a:spcBef>
                <a:spcPct val="20000"/>
              </a:spcBef>
              <a:spcAft>
                <a:spcPct val="0"/>
              </a:spcAft>
              <a:buClr>
                <a:srgbClr val="2E4499"/>
              </a:buClr>
              <a:buChar char="•"/>
              <a:defRPr sz="2800">
                <a:solidFill>
                  <a:srgbClr val="000000"/>
                </a:solidFill>
                <a:latin typeface="+mn-lt"/>
                <a:ea typeface="+mn-ea"/>
                <a:cs typeface="+mn-cs"/>
              </a:defRPr>
            </a:lvl1pPr>
            <a:lvl2pPr marL="800100" indent="-342900" algn="l" rtl="0" fontAlgn="base">
              <a:spcBef>
                <a:spcPct val="20000"/>
              </a:spcBef>
              <a:spcAft>
                <a:spcPct val="0"/>
              </a:spcAft>
              <a:buClr>
                <a:srgbClr val="2E4499"/>
              </a:buClr>
              <a:buChar char="–"/>
              <a:tabLst/>
              <a:defRPr sz="2800">
                <a:solidFill>
                  <a:srgbClr val="000000"/>
                </a:solidFill>
                <a:latin typeface="+mn-lt"/>
                <a:ea typeface="+mn-ea"/>
              </a:defRPr>
            </a:lvl2pPr>
            <a:lvl3pPr marL="1143000" indent="-228600" algn="l" rtl="0" fontAlgn="base">
              <a:spcBef>
                <a:spcPct val="20000"/>
              </a:spcBef>
              <a:spcAft>
                <a:spcPct val="0"/>
              </a:spcAft>
              <a:buClr>
                <a:srgbClr val="2E4499"/>
              </a:buClr>
              <a:buChar char="•"/>
              <a:defRPr sz="2400">
                <a:solidFill>
                  <a:srgbClr val="000000"/>
                </a:solidFill>
                <a:latin typeface="+mn-lt"/>
                <a:ea typeface="+mn-ea"/>
              </a:defRPr>
            </a:lvl3pPr>
            <a:lvl4pPr marL="1600200" indent="-228600" algn="l" rtl="0" fontAlgn="base">
              <a:spcBef>
                <a:spcPct val="20000"/>
              </a:spcBef>
              <a:spcAft>
                <a:spcPct val="0"/>
              </a:spcAft>
              <a:buClr>
                <a:srgbClr val="2E4499"/>
              </a:buClr>
              <a:buChar char="–"/>
              <a:defRPr sz="2000">
                <a:solidFill>
                  <a:srgbClr val="000000"/>
                </a:solidFill>
                <a:latin typeface="+mn-lt"/>
                <a:ea typeface="+mn-ea"/>
              </a:defRPr>
            </a:lvl4pPr>
            <a:lvl5pPr marL="2057400" indent="-228600" algn="l" rtl="0" fontAlgn="base">
              <a:spcBef>
                <a:spcPct val="20000"/>
              </a:spcBef>
              <a:spcAft>
                <a:spcPct val="0"/>
              </a:spcAft>
              <a:buClr>
                <a:srgbClr val="2E4499"/>
              </a:buClr>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GB" sz="900" kern="0" dirty="0"/>
              <a:t>© 2015 Pearson Education, Inc.</a:t>
            </a:r>
          </a:p>
        </p:txBody>
      </p:sp>
    </p:spTree>
    <p:extLst>
      <p:ext uri="{BB962C8B-B14F-4D97-AF65-F5344CB8AC3E}">
        <p14:creationId xmlns:p14="http://schemas.microsoft.com/office/powerpoint/2010/main" val="3070372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Content Placeholder 2"/>
          <p:cNvSpPr txBox="1">
            <a:spLocks/>
          </p:cNvSpPr>
          <p:nvPr userDrawn="1"/>
        </p:nvSpPr>
        <p:spPr>
          <a:xfrm>
            <a:off x="-6350" y="6566694"/>
            <a:ext cx="3870325" cy="273050"/>
          </a:xfrm>
          <a:prstGeom prst="rect">
            <a:avLst/>
          </a:prstGeom>
        </p:spPr>
        <p:txBody>
          <a:bodyPr/>
          <a:lstStyle>
            <a:lvl1pPr marL="342900" indent="-342900" algn="l" rtl="0" fontAlgn="base">
              <a:spcBef>
                <a:spcPct val="20000"/>
              </a:spcBef>
              <a:spcAft>
                <a:spcPct val="0"/>
              </a:spcAft>
              <a:buClr>
                <a:srgbClr val="2E4499"/>
              </a:buClr>
              <a:buChar char="•"/>
              <a:defRPr sz="2800">
                <a:solidFill>
                  <a:srgbClr val="000000"/>
                </a:solidFill>
                <a:latin typeface="+mn-lt"/>
                <a:ea typeface="+mn-ea"/>
                <a:cs typeface="+mn-cs"/>
              </a:defRPr>
            </a:lvl1pPr>
            <a:lvl2pPr marL="800100" indent="-342900" algn="l" rtl="0" fontAlgn="base">
              <a:spcBef>
                <a:spcPct val="20000"/>
              </a:spcBef>
              <a:spcAft>
                <a:spcPct val="0"/>
              </a:spcAft>
              <a:buClr>
                <a:srgbClr val="2E4499"/>
              </a:buClr>
              <a:buChar char="–"/>
              <a:tabLst/>
              <a:defRPr sz="2800">
                <a:solidFill>
                  <a:srgbClr val="000000"/>
                </a:solidFill>
                <a:latin typeface="+mn-lt"/>
                <a:ea typeface="+mn-ea"/>
              </a:defRPr>
            </a:lvl2pPr>
            <a:lvl3pPr marL="1143000" indent="-228600" algn="l" rtl="0" fontAlgn="base">
              <a:spcBef>
                <a:spcPct val="20000"/>
              </a:spcBef>
              <a:spcAft>
                <a:spcPct val="0"/>
              </a:spcAft>
              <a:buClr>
                <a:srgbClr val="2E4499"/>
              </a:buClr>
              <a:buChar char="•"/>
              <a:defRPr sz="2400">
                <a:solidFill>
                  <a:srgbClr val="000000"/>
                </a:solidFill>
                <a:latin typeface="+mn-lt"/>
                <a:ea typeface="+mn-ea"/>
              </a:defRPr>
            </a:lvl3pPr>
            <a:lvl4pPr marL="1600200" indent="-228600" algn="l" rtl="0" fontAlgn="base">
              <a:spcBef>
                <a:spcPct val="20000"/>
              </a:spcBef>
              <a:spcAft>
                <a:spcPct val="0"/>
              </a:spcAft>
              <a:buClr>
                <a:srgbClr val="2E4499"/>
              </a:buClr>
              <a:buChar char="–"/>
              <a:defRPr sz="2000">
                <a:solidFill>
                  <a:srgbClr val="000000"/>
                </a:solidFill>
                <a:latin typeface="+mn-lt"/>
                <a:ea typeface="+mn-ea"/>
              </a:defRPr>
            </a:lvl4pPr>
            <a:lvl5pPr marL="2057400" indent="-228600" algn="l" rtl="0" fontAlgn="base">
              <a:spcBef>
                <a:spcPct val="20000"/>
              </a:spcBef>
              <a:spcAft>
                <a:spcPct val="0"/>
              </a:spcAft>
              <a:buClr>
                <a:srgbClr val="2E4499"/>
              </a:buClr>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GB" sz="900" kern="0" dirty="0"/>
              <a:t>© 2015 Pearson Education, Inc.</a:t>
            </a:r>
          </a:p>
        </p:txBody>
      </p:sp>
      <p:sp>
        <p:nvSpPr>
          <p:cNvPr id="4" name="Text Placeholder 3"/>
          <p:cNvSpPr>
            <a:spLocks noGrp="1"/>
          </p:cNvSpPr>
          <p:nvPr>
            <p:ph type="body" sz="quarter" idx="10"/>
          </p:nvPr>
        </p:nvSpPr>
        <p:spPr>
          <a:xfrm>
            <a:off x="7471569" y="6117431"/>
            <a:ext cx="1160462" cy="449263"/>
          </a:xfrm>
        </p:spPr>
        <p:txBody>
          <a:bodyPr/>
          <a:lstStyle>
            <a:lvl1pPr marL="0" indent="0">
              <a:buNone/>
              <a:defRPr sz="2000">
                <a:latin typeface="Arial" panose="020B0604020202020204" pitchFamily="34" charset="0"/>
                <a:cs typeface="Arial" panose="020B0604020202020204" pitchFamily="34" charset="0"/>
              </a:defRPr>
            </a:lvl1pPr>
          </a:lstStyle>
          <a:p>
            <a:pPr lvl="0"/>
            <a:r>
              <a:rPr lang="en-US" dirty="0"/>
              <a:t>Edit</a:t>
            </a:r>
          </a:p>
        </p:txBody>
      </p:sp>
      <p:sp>
        <p:nvSpPr>
          <p:cNvPr id="7" name="Text Placeholder 6"/>
          <p:cNvSpPr>
            <a:spLocks noGrp="1"/>
          </p:cNvSpPr>
          <p:nvPr>
            <p:ph type="body" sz="quarter" idx="11"/>
          </p:nvPr>
        </p:nvSpPr>
        <p:spPr>
          <a:xfrm>
            <a:off x="177800" y="1446213"/>
            <a:ext cx="7874000" cy="2675411"/>
          </a:xfrm>
        </p:spPr>
        <p:txBody>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3219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Content Placeholder 2"/>
          <p:cNvSpPr txBox="1">
            <a:spLocks/>
          </p:cNvSpPr>
          <p:nvPr userDrawn="1"/>
        </p:nvSpPr>
        <p:spPr>
          <a:xfrm>
            <a:off x="-6350" y="6566694"/>
            <a:ext cx="3870325" cy="273050"/>
          </a:xfrm>
          <a:prstGeom prst="rect">
            <a:avLst/>
          </a:prstGeom>
        </p:spPr>
        <p:txBody>
          <a:bodyPr/>
          <a:lstStyle>
            <a:lvl1pPr marL="342900" indent="-342900" algn="l" rtl="0" fontAlgn="base">
              <a:spcBef>
                <a:spcPct val="20000"/>
              </a:spcBef>
              <a:spcAft>
                <a:spcPct val="0"/>
              </a:spcAft>
              <a:buClr>
                <a:srgbClr val="2E4499"/>
              </a:buClr>
              <a:buChar char="•"/>
              <a:defRPr sz="2800">
                <a:solidFill>
                  <a:srgbClr val="000000"/>
                </a:solidFill>
                <a:latin typeface="+mn-lt"/>
                <a:ea typeface="+mn-ea"/>
                <a:cs typeface="+mn-cs"/>
              </a:defRPr>
            </a:lvl1pPr>
            <a:lvl2pPr marL="800100" indent="-342900" algn="l" rtl="0" fontAlgn="base">
              <a:spcBef>
                <a:spcPct val="20000"/>
              </a:spcBef>
              <a:spcAft>
                <a:spcPct val="0"/>
              </a:spcAft>
              <a:buClr>
                <a:srgbClr val="2E4499"/>
              </a:buClr>
              <a:buChar char="–"/>
              <a:tabLst/>
              <a:defRPr sz="2800">
                <a:solidFill>
                  <a:srgbClr val="000000"/>
                </a:solidFill>
                <a:latin typeface="+mn-lt"/>
                <a:ea typeface="+mn-ea"/>
              </a:defRPr>
            </a:lvl2pPr>
            <a:lvl3pPr marL="1143000" indent="-228600" algn="l" rtl="0" fontAlgn="base">
              <a:spcBef>
                <a:spcPct val="20000"/>
              </a:spcBef>
              <a:spcAft>
                <a:spcPct val="0"/>
              </a:spcAft>
              <a:buClr>
                <a:srgbClr val="2E4499"/>
              </a:buClr>
              <a:buChar char="•"/>
              <a:defRPr sz="2400">
                <a:solidFill>
                  <a:srgbClr val="000000"/>
                </a:solidFill>
                <a:latin typeface="+mn-lt"/>
                <a:ea typeface="+mn-ea"/>
              </a:defRPr>
            </a:lvl3pPr>
            <a:lvl4pPr marL="1600200" indent="-228600" algn="l" rtl="0" fontAlgn="base">
              <a:spcBef>
                <a:spcPct val="20000"/>
              </a:spcBef>
              <a:spcAft>
                <a:spcPct val="0"/>
              </a:spcAft>
              <a:buClr>
                <a:srgbClr val="2E4499"/>
              </a:buClr>
              <a:buChar char="–"/>
              <a:defRPr sz="2000">
                <a:solidFill>
                  <a:srgbClr val="000000"/>
                </a:solidFill>
                <a:latin typeface="+mn-lt"/>
                <a:ea typeface="+mn-ea"/>
              </a:defRPr>
            </a:lvl4pPr>
            <a:lvl5pPr marL="2057400" indent="-228600" algn="l" rtl="0" fontAlgn="base">
              <a:spcBef>
                <a:spcPct val="20000"/>
              </a:spcBef>
              <a:spcAft>
                <a:spcPct val="0"/>
              </a:spcAft>
              <a:buClr>
                <a:srgbClr val="2E4499"/>
              </a:buClr>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GB" sz="900" kern="0" dirty="0"/>
              <a:t>© 2015 Pearson Education, Inc.</a:t>
            </a:r>
          </a:p>
        </p:txBody>
      </p:sp>
      <p:sp>
        <p:nvSpPr>
          <p:cNvPr id="4" name="Text Placeholder 3"/>
          <p:cNvSpPr>
            <a:spLocks noGrp="1"/>
          </p:cNvSpPr>
          <p:nvPr>
            <p:ph type="body" sz="quarter" idx="10"/>
          </p:nvPr>
        </p:nvSpPr>
        <p:spPr>
          <a:xfrm>
            <a:off x="7471569" y="6117431"/>
            <a:ext cx="1160462" cy="449263"/>
          </a:xfrm>
        </p:spPr>
        <p:txBody>
          <a:bodyPr/>
          <a:lstStyle>
            <a:lvl1pPr marL="0" indent="0">
              <a:buNone/>
              <a:defRPr sz="2000">
                <a:latin typeface="Arial" panose="020B0604020202020204" pitchFamily="34" charset="0"/>
                <a:cs typeface="Arial" panose="020B0604020202020204" pitchFamily="34" charset="0"/>
              </a:defRPr>
            </a:lvl1pPr>
          </a:lstStyle>
          <a:p>
            <a:pPr lvl="0"/>
            <a:r>
              <a:rPr lang="en-US" dirty="0"/>
              <a:t>Edit</a:t>
            </a:r>
          </a:p>
        </p:txBody>
      </p:sp>
      <p:sp>
        <p:nvSpPr>
          <p:cNvPr id="7" name="Text Placeholder 6"/>
          <p:cNvSpPr>
            <a:spLocks noGrp="1"/>
          </p:cNvSpPr>
          <p:nvPr>
            <p:ph type="body" sz="quarter" idx="11"/>
          </p:nvPr>
        </p:nvSpPr>
        <p:spPr>
          <a:xfrm>
            <a:off x="177800" y="1446213"/>
            <a:ext cx="7874000" cy="2675411"/>
          </a:xfrm>
        </p:spPr>
        <p:txBody>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2"/>
          </p:nvPr>
        </p:nvSpPr>
        <p:spPr>
          <a:xfrm>
            <a:off x="177800" y="4367213"/>
            <a:ext cx="8351838" cy="1897062"/>
          </a:xfrm>
        </p:spPr>
        <p:txBody>
          <a:bodyPr/>
          <a:lstStyle>
            <a:lvl1pPr marL="0" indent="0">
              <a:buNone/>
              <a:defRPr sz="2000"/>
            </a:lvl1pPr>
            <a:lvl2pPr marL="457200" indent="0">
              <a:buNone/>
              <a:defRPr/>
            </a:lvl2pPr>
          </a:lstStyle>
          <a:p>
            <a:pPr lvl="0"/>
            <a:r>
              <a:rPr lang="en-US" dirty="0"/>
              <a:t>Edit Master text styles</a:t>
            </a:r>
          </a:p>
          <a:p>
            <a:pPr lvl="1"/>
            <a:endParaRPr lang="en-US" dirty="0"/>
          </a:p>
        </p:txBody>
      </p:sp>
    </p:spTree>
    <p:extLst>
      <p:ext uri="{BB962C8B-B14F-4D97-AF65-F5344CB8AC3E}">
        <p14:creationId xmlns:p14="http://schemas.microsoft.com/office/powerpoint/2010/main" val="19476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0"/>
          </p:nvPr>
        </p:nvSpPr>
        <p:spPr>
          <a:xfrm>
            <a:off x="87313" y="6613525"/>
            <a:ext cx="5399087" cy="179388"/>
          </a:xfrm>
          <a:prstGeom prst="rect">
            <a:avLst/>
          </a:prstGeom>
        </p:spPr>
        <p:txBody>
          <a:bodyPr/>
          <a:lstStyle>
            <a:lvl1pPr>
              <a:defRPr/>
            </a:lvl1pPr>
          </a:lstStyle>
          <a:p>
            <a:r>
              <a:rPr lang="en-GB" dirty="0"/>
              <a:t>© 2015 Pearson Education, Inc.</a:t>
            </a:r>
          </a:p>
        </p:txBody>
      </p:sp>
      <p:sp>
        <p:nvSpPr>
          <p:cNvPr id="5" name="Content Placeholder 2"/>
          <p:cNvSpPr txBox="1">
            <a:spLocks/>
          </p:cNvSpPr>
          <p:nvPr userDrawn="1"/>
        </p:nvSpPr>
        <p:spPr>
          <a:xfrm>
            <a:off x="0" y="6566694"/>
            <a:ext cx="3870325" cy="273050"/>
          </a:xfrm>
          <a:prstGeom prst="rect">
            <a:avLst/>
          </a:prstGeom>
        </p:spPr>
        <p:txBody>
          <a:bodyPr/>
          <a:lstStyle>
            <a:lvl1pPr marL="342900" indent="-342900" algn="l" rtl="0" fontAlgn="base">
              <a:spcBef>
                <a:spcPct val="20000"/>
              </a:spcBef>
              <a:spcAft>
                <a:spcPct val="0"/>
              </a:spcAft>
              <a:buClr>
                <a:srgbClr val="2E4499"/>
              </a:buClr>
              <a:buChar char="•"/>
              <a:defRPr sz="2800">
                <a:solidFill>
                  <a:srgbClr val="000000"/>
                </a:solidFill>
                <a:latin typeface="+mn-lt"/>
                <a:ea typeface="+mn-ea"/>
                <a:cs typeface="+mn-cs"/>
              </a:defRPr>
            </a:lvl1pPr>
            <a:lvl2pPr marL="800100" indent="-342900" algn="l" rtl="0" fontAlgn="base">
              <a:spcBef>
                <a:spcPct val="20000"/>
              </a:spcBef>
              <a:spcAft>
                <a:spcPct val="0"/>
              </a:spcAft>
              <a:buClr>
                <a:srgbClr val="2E4499"/>
              </a:buClr>
              <a:buChar char="–"/>
              <a:tabLst/>
              <a:defRPr sz="2800">
                <a:solidFill>
                  <a:srgbClr val="000000"/>
                </a:solidFill>
                <a:latin typeface="+mn-lt"/>
                <a:ea typeface="+mn-ea"/>
              </a:defRPr>
            </a:lvl2pPr>
            <a:lvl3pPr marL="1143000" indent="-228600" algn="l" rtl="0" fontAlgn="base">
              <a:spcBef>
                <a:spcPct val="20000"/>
              </a:spcBef>
              <a:spcAft>
                <a:spcPct val="0"/>
              </a:spcAft>
              <a:buClr>
                <a:srgbClr val="2E4499"/>
              </a:buClr>
              <a:buChar char="•"/>
              <a:defRPr sz="2400">
                <a:solidFill>
                  <a:srgbClr val="000000"/>
                </a:solidFill>
                <a:latin typeface="+mn-lt"/>
                <a:ea typeface="+mn-ea"/>
              </a:defRPr>
            </a:lvl3pPr>
            <a:lvl4pPr marL="1600200" indent="-228600" algn="l" rtl="0" fontAlgn="base">
              <a:spcBef>
                <a:spcPct val="20000"/>
              </a:spcBef>
              <a:spcAft>
                <a:spcPct val="0"/>
              </a:spcAft>
              <a:buClr>
                <a:srgbClr val="2E4499"/>
              </a:buClr>
              <a:buChar char="–"/>
              <a:defRPr sz="2000">
                <a:solidFill>
                  <a:srgbClr val="000000"/>
                </a:solidFill>
                <a:latin typeface="+mn-lt"/>
                <a:ea typeface="+mn-ea"/>
              </a:defRPr>
            </a:lvl4pPr>
            <a:lvl5pPr marL="2057400" indent="-228600" algn="l" rtl="0" fontAlgn="base">
              <a:spcBef>
                <a:spcPct val="20000"/>
              </a:spcBef>
              <a:spcAft>
                <a:spcPct val="0"/>
              </a:spcAft>
              <a:buClr>
                <a:srgbClr val="2E4499"/>
              </a:buClr>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GB" sz="900" kern="0"/>
              <a:t>© 2015 Pearson Education, Inc.</a:t>
            </a:r>
            <a:endParaRPr lang="en-GB" sz="900" kern="0" dirty="0"/>
          </a:p>
        </p:txBody>
      </p:sp>
      <p:sp>
        <p:nvSpPr>
          <p:cNvPr id="6" name="Text Placeholder 5"/>
          <p:cNvSpPr>
            <a:spLocks noGrp="1"/>
          </p:cNvSpPr>
          <p:nvPr>
            <p:ph type="body" sz="quarter" idx="11"/>
          </p:nvPr>
        </p:nvSpPr>
        <p:spPr>
          <a:xfrm>
            <a:off x="87313" y="1454150"/>
            <a:ext cx="6591300" cy="623888"/>
          </a:xfrm>
        </p:spPr>
        <p:txBody>
          <a:bodyPr/>
          <a:lstStyle/>
          <a:p>
            <a:pPr lvl="0"/>
            <a:endParaRPr lang="en-US" dirty="0"/>
          </a:p>
        </p:txBody>
      </p:sp>
      <p:sp>
        <p:nvSpPr>
          <p:cNvPr id="8" name="Text Placeholder 7"/>
          <p:cNvSpPr>
            <a:spLocks noGrp="1"/>
          </p:cNvSpPr>
          <p:nvPr>
            <p:ph type="body" sz="quarter" idx="12"/>
          </p:nvPr>
        </p:nvSpPr>
        <p:spPr>
          <a:xfrm>
            <a:off x="331788" y="2452688"/>
            <a:ext cx="5819775" cy="692150"/>
          </a:xfrm>
        </p:spPr>
        <p:txBody>
          <a:bodyPr/>
          <a:lstStyle/>
          <a:p>
            <a:pPr lvl="0"/>
            <a:endParaRPr lang="en-US" dirty="0"/>
          </a:p>
        </p:txBody>
      </p:sp>
      <p:sp>
        <p:nvSpPr>
          <p:cNvPr id="10" name="Text Placeholder 9"/>
          <p:cNvSpPr>
            <a:spLocks noGrp="1"/>
          </p:cNvSpPr>
          <p:nvPr>
            <p:ph type="body" sz="quarter" idx="13"/>
          </p:nvPr>
        </p:nvSpPr>
        <p:spPr>
          <a:xfrm>
            <a:off x="471488" y="3727450"/>
            <a:ext cx="6456362" cy="665163"/>
          </a:xfrm>
        </p:spPr>
        <p:txBody>
          <a:bodyPr/>
          <a:lstStyle/>
          <a:p>
            <a:pPr lvl="0"/>
            <a:endParaRPr lang="en-US" dirty="0"/>
          </a:p>
        </p:txBody>
      </p:sp>
      <p:sp>
        <p:nvSpPr>
          <p:cNvPr id="12" name="Text Placeholder 11"/>
          <p:cNvSpPr>
            <a:spLocks noGrp="1"/>
          </p:cNvSpPr>
          <p:nvPr>
            <p:ph type="body" sz="quarter" idx="14"/>
          </p:nvPr>
        </p:nvSpPr>
        <p:spPr>
          <a:xfrm>
            <a:off x="222250" y="4392613"/>
            <a:ext cx="6580188" cy="858837"/>
          </a:xfrm>
        </p:spPr>
        <p:txBody>
          <a:bodyPr/>
          <a:lstStyle/>
          <a:p>
            <a:pPr lvl="0"/>
            <a:endParaRPr lang="en-US" dirty="0"/>
          </a:p>
        </p:txBody>
      </p:sp>
      <p:sp>
        <p:nvSpPr>
          <p:cNvPr id="14" name="Text Placeholder 13"/>
          <p:cNvSpPr>
            <a:spLocks noGrp="1"/>
          </p:cNvSpPr>
          <p:nvPr>
            <p:ph type="body" sz="quarter" idx="15"/>
          </p:nvPr>
        </p:nvSpPr>
        <p:spPr>
          <a:xfrm>
            <a:off x="471488" y="5527675"/>
            <a:ext cx="6054725" cy="388938"/>
          </a:xfrm>
        </p:spPr>
        <p:txBody>
          <a:bodyPr/>
          <a:lstStyle/>
          <a:p>
            <a:pPr lvl="0"/>
            <a:endParaRPr lang="en-US" dirty="0"/>
          </a:p>
        </p:txBody>
      </p:sp>
      <p:sp>
        <p:nvSpPr>
          <p:cNvPr id="16" name="Text Placeholder 15"/>
          <p:cNvSpPr>
            <a:spLocks noGrp="1"/>
          </p:cNvSpPr>
          <p:nvPr>
            <p:ph type="body" sz="quarter" idx="16"/>
          </p:nvPr>
        </p:nvSpPr>
        <p:spPr>
          <a:xfrm>
            <a:off x="331788" y="6096000"/>
            <a:ext cx="7510462" cy="471488"/>
          </a:xfrm>
        </p:spPr>
        <p:txBody>
          <a:bodyPr/>
          <a:lstStyle/>
          <a:p>
            <a:pPr lvl="0"/>
            <a:endParaRPr lang="en-US" dirty="0"/>
          </a:p>
        </p:txBody>
      </p:sp>
    </p:spTree>
    <p:extLst>
      <p:ext uri="{BB962C8B-B14F-4D97-AF65-F5344CB8AC3E}">
        <p14:creationId xmlns:p14="http://schemas.microsoft.com/office/powerpoint/2010/main" val="4253158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65125" y="5140035"/>
            <a:ext cx="8229600" cy="14711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87313" y="6613525"/>
            <a:ext cx="5399087" cy="179388"/>
          </a:xfrm>
          <a:prstGeom prst="rect">
            <a:avLst/>
          </a:prstGeom>
        </p:spPr>
        <p:txBody>
          <a:bodyPr/>
          <a:lstStyle>
            <a:lvl1pPr>
              <a:defRPr/>
            </a:lvl1pPr>
          </a:lstStyle>
          <a:p>
            <a:r>
              <a:rPr lang="en-GB" dirty="0"/>
              <a:t>© 2015 Pearson Education, Inc.</a:t>
            </a:r>
          </a:p>
        </p:txBody>
      </p:sp>
      <p:sp>
        <p:nvSpPr>
          <p:cNvPr id="5" name="Content Placeholder 2"/>
          <p:cNvSpPr txBox="1">
            <a:spLocks/>
          </p:cNvSpPr>
          <p:nvPr userDrawn="1"/>
        </p:nvSpPr>
        <p:spPr>
          <a:xfrm>
            <a:off x="0" y="6566694"/>
            <a:ext cx="3870325" cy="273050"/>
          </a:xfrm>
          <a:prstGeom prst="rect">
            <a:avLst/>
          </a:prstGeom>
        </p:spPr>
        <p:txBody>
          <a:bodyPr/>
          <a:lstStyle>
            <a:lvl1pPr marL="342900" indent="-342900" algn="l" rtl="0" fontAlgn="base">
              <a:spcBef>
                <a:spcPct val="20000"/>
              </a:spcBef>
              <a:spcAft>
                <a:spcPct val="0"/>
              </a:spcAft>
              <a:buClr>
                <a:srgbClr val="2E4499"/>
              </a:buClr>
              <a:buChar char="•"/>
              <a:defRPr sz="2800">
                <a:solidFill>
                  <a:srgbClr val="000000"/>
                </a:solidFill>
                <a:latin typeface="+mn-lt"/>
                <a:ea typeface="+mn-ea"/>
                <a:cs typeface="+mn-cs"/>
              </a:defRPr>
            </a:lvl1pPr>
            <a:lvl2pPr marL="800100" indent="-342900" algn="l" rtl="0" fontAlgn="base">
              <a:spcBef>
                <a:spcPct val="20000"/>
              </a:spcBef>
              <a:spcAft>
                <a:spcPct val="0"/>
              </a:spcAft>
              <a:buClr>
                <a:srgbClr val="2E4499"/>
              </a:buClr>
              <a:buChar char="–"/>
              <a:tabLst/>
              <a:defRPr sz="2800">
                <a:solidFill>
                  <a:srgbClr val="000000"/>
                </a:solidFill>
                <a:latin typeface="+mn-lt"/>
                <a:ea typeface="+mn-ea"/>
              </a:defRPr>
            </a:lvl2pPr>
            <a:lvl3pPr marL="1143000" indent="-228600" algn="l" rtl="0" fontAlgn="base">
              <a:spcBef>
                <a:spcPct val="20000"/>
              </a:spcBef>
              <a:spcAft>
                <a:spcPct val="0"/>
              </a:spcAft>
              <a:buClr>
                <a:srgbClr val="2E4499"/>
              </a:buClr>
              <a:buChar char="•"/>
              <a:defRPr sz="2400">
                <a:solidFill>
                  <a:srgbClr val="000000"/>
                </a:solidFill>
                <a:latin typeface="+mn-lt"/>
                <a:ea typeface="+mn-ea"/>
              </a:defRPr>
            </a:lvl3pPr>
            <a:lvl4pPr marL="1600200" indent="-228600" algn="l" rtl="0" fontAlgn="base">
              <a:spcBef>
                <a:spcPct val="20000"/>
              </a:spcBef>
              <a:spcAft>
                <a:spcPct val="0"/>
              </a:spcAft>
              <a:buClr>
                <a:srgbClr val="2E4499"/>
              </a:buClr>
              <a:buChar char="–"/>
              <a:defRPr sz="2000">
                <a:solidFill>
                  <a:srgbClr val="000000"/>
                </a:solidFill>
                <a:latin typeface="+mn-lt"/>
                <a:ea typeface="+mn-ea"/>
              </a:defRPr>
            </a:lvl4pPr>
            <a:lvl5pPr marL="2057400" indent="-228600" algn="l" rtl="0" fontAlgn="base">
              <a:spcBef>
                <a:spcPct val="20000"/>
              </a:spcBef>
              <a:spcAft>
                <a:spcPct val="0"/>
              </a:spcAft>
              <a:buClr>
                <a:srgbClr val="2E4499"/>
              </a:buClr>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GB" sz="900" kern="0"/>
              <a:t>© 2015 Pearson Education, Inc.</a:t>
            </a:r>
            <a:endParaRPr lang="en-GB" sz="900" kern="0" dirty="0"/>
          </a:p>
        </p:txBody>
      </p:sp>
      <p:sp>
        <p:nvSpPr>
          <p:cNvPr id="7" name="Text Placeholder 6"/>
          <p:cNvSpPr>
            <a:spLocks noGrp="1"/>
          </p:cNvSpPr>
          <p:nvPr>
            <p:ph type="body" sz="quarter" idx="11"/>
          </p:nvPr>
        </p:nvSpPr>
        <p:spPr>
          <a:xfrm>
            <a:off x="290513" y="1497013"/>
            <a:ext cx="7496175" cy="484187"/>
          </a:xfrm>
        </p:spPr>
        <p:txBody>
          <a:bodyPr/>
          <a:lstStyle>
            <a:lvl1pPr marL="0" indent="0">
              <a:buNone/>
              <a:defRPr/>
            </a:lvl1pPr>
          </a:lstStyle>
          <a:p>
            <a:pPr lvl="0"/>
            <a:endParaRPr lang="en-US" dirty="0"/>
          </a:p>
        </p:txBody>
      </p:sp>
      <p:sp>
        <p:nvSpPr>
          <p:cNvPr id="9" name="Text Placeholder 8"/>
          <p:cNvSpPr>
            <a:spLocks noGrp="1"/>
          </p:cNvSpPr>
          <p:nvPr>
            <p:ph type="body" sz="quarter" idx="12"/>
          </p:nvPr>
        </p:nvSpPr>
        <p:spPr>
          <a:xfrm>
            <a:off x="290513" y="2160588"/>
            <a:ext cx="7607300" cy="831850"/>
          </a:xfrm>
        </p:spPr>
        <p:txBody>
          <a:bodyPr/>
          <a:lstStyle>
            <a:lvl1pPr marL="0" indent="0">
              <a:buNone/>
              <a:defRPr/>
            </a:lvl1pPr>
          </a:lstStyle>
          <a:p>
            <a:pPr lvl="0"/>
            <a:endParaRPr lang="en-US" dirty="0"/>
          </a:p>
        </p:txBody>
      </p:sp>
      <p:sp>
        <p:nvSpPr>
          <p:cNvPr id="11" name="Text Placeholder 10"/>
          <p:cNvSpPr>
            <a:spLocks noGrp="1"/>
          </p:cNvSpPr>
          <p:nvPr>
            <p:ph type="body" sz="quarter" idx="13"/>
          </p:nvPr>
        </p:nvSpPr>
        <p:spPr>
          <a:xfrm>
            <a:off x="290513" y="3338513"/>
            <a:ext cx="7786687" cy="749300"/>
          </a:xfrm>
        </p:spPr>
        <p:txBody>
          <a:bodyPr/>
          <a:lstStyle>
            <a:lvl1pPr marL="0" indent="0">
              <a:buNone/>
              <a:defRPr/>
            </a:lvl1pPr>
          </a:lstStyle>
          <a:p>
            <a:pPr lvl="0"/>
            <a:endParaRPr lang="en-US" dirty="0"/>
          </a:p>
        </p:txBody>
      </p:sp>
      <p:sp>
        <p:nvSpPr>
          <p:cNvPr id="13" name="Text Placeholder 12"/>
          <p:cNvSpPr>
            <a:spLocks noGrp="1"/>
          </p:cNvSpPr>
          <p:nvPr>
            <p:ph type="body" sz="quarter" idx="14"/>
          </p:nvPr>
        </p:nvSpPr>
        <p:spPr>
          <a:xfrm>
            <a:off x="365125" y="4211638"/>
            <a:ext cx="8086725" cy="928687"/>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370709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87313" y="6613525"/>
            <a:ext cx="5399087" cy="179388"/>
          </a:xfrm>
          <a:prstGeom prst="rect">
            <a:avLst/>
          </a:prstGeom>
        </p:spPr>
        <p:txBody>
          <a:bodyPr/>
          <a:lstStyle>
            <a:lvl1pPr>
              <a:defRPr/>
            </a:lvl1pPr>
          </a:lstStyle>
          <a:p>
            <a:r>
              <a:rPr lang="en-GB" dirty="0"/>
              <a:t>© 2015 Pearson Education, Inc.</a:t>
            </a:r>
          </a:p>
        </p:txBody>
      </p:sp>
      <p:sp>
        <p:nvSpPr>
          <p:cNvPr id="5" name="Content Placeholder 2"/>
          <p:cNvSpPr txBox="1">
            <a:spLocks/>
          </p:cNvSpPr>
          <p:nvPr userDrawn="1"/>
        </p:nvSpPr>
        <p:spPr>
          <a:xfrm>
            <a:off x="0" y="6566694"/>
            <a:ext cx="3870325" cy="273050"/>
          </a:xfrm>
          <a:prstGeom prst="rect">
            <a:avLst/>
          </a:prstGeom>
        </p:spPr>
        <p:txBody>
          <a:bodyPr/>
          <a:lstStyle>
            <a:lvl1pPr marL="342900" indent="-342900" algn="l" rtl="0" fontAlgn="base">
              <a:spcBef>
                <a:spcPct val="20000"/>
              </a:spcBef>
              <a:spcAft>
                <a:spcPct val="0"/>
              </a:spcAft>
              <a:buClr>
                <a:srgbClr val="2E4499"/>
              </a:buClr>
              <a:buChar char="•"/>
              <a:defRPr sz="2800">
                <a:solidFill>
                  <a:srgbClr val="000000"/>
                </a:solidFill>
                <a:latin typeface="+mn-lt"/>
                <a:ea typeface="+mn-ea"/>
                <a:cs typeface="+mn-cs"/>
              </a:defRPr>
            </a:lvl1pPr>
            <a:lvl2pPr marL="800100" indent="-342900" algn="l" rtl="0" fontAlgn="base">
              <a:spcBef>
                <a:spcPct val="20000"/>
              </a:spcBef>
              <a:spcAft>
                <a:spcPct val="0"/>
              </a:spcAft>
              <a:buClr>
                <a:srgbClr val="2E4499"/>
              </a:buClr>
              <a:buChar char="–"/>
              <a:tabLst/>
              <a:defRPr sz="2800">
                <a:solidFill>
                  <a:srgbClr val="000000"/>
                </a:solidFill>
                <a:latin typeface="+mn-lt"/>
                <a:ea typeface="+mn-ea"/>
              </a:defRPr>
            </a:lvl2pPr>
            <a:lvl3pPr marL="1143000" indent="-228600" algn="l" rtl="0" fontAlgn="base">
              <a:spcBef>
                <a:spcPct val="20000"/>
              </a:spcBef>
              <a:spcAft>
                <a:spcPct val="0"/>
              </a:spcAft>
              <a:buClr>
                <a:srgbClr val="2E4499"/>
              </a:buClr>
              <a:buChar char="•"/>
              <a:defRPr sz="2400">
                <a:solidFill>
                  <a:srgbClr val="000000"/>
                </a:solidFill>
                <a:latin typeface="+mn-lt"/>
                <a:ea typeface="+mn-ea"/>
              </a:defRPr>
            </a:lvl3pPr>
            <a:lvl4pPr marL="1600200" indent="-228600" algn="l" rtl="0" fontAlgn="base">
              <a:spcBef>
                <a:spcPct val="20000"/>
              </a:spcBef>
              <a:spcAft>
                <a:spcPct val="0"/>
              </a:spcAft>
              <a:buClr>
                <a:srgbClr val="2E4499"/>
              </a:buClr>
              <a:buChar char="–"/>
              <a:defRPr sz="2000">
                <a:solidFill>
                  <a:srgbClr val="000000"/>
                </a:solidFill>
                <a:latin typeface="+mn-lt"/>
                <a:ea typeface="+mn-ea"/>
              </a:defRPr>
            </a:lvl4pPr>
            <a:lvl5pPr marL="2057400" indent="-228600" algn="l" rtl="0" fontAlgn="base">
              <a:spcBef>
                <a:spcPct val="20000"/>
              </a:spcBef>
              <a:spcAft>
                <a:spcPct val="0"/>
              </a:spcAft>
              <a:buClr>
                <a:srgbClr val="2E4499"/>
              </a:buClr>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GB" sz="900" kern="0"/>
              <a:t>© 2015 Pearson Education, Inc.</a:t>
            </a:r>
            <a:endParaRPr lang="en-GB" sz="900" kern="0" dirty="0"/>
          </a:p>
        </p:txBody>
      </p:sp>
      <p:sp>
        <p:nvSpPr>
          <p:cNvPr id="7" name="Text Placeholder 6"/>
          <p:cNvSpPr>
            <a:spLocks noGrp="1"/>
          </p:cNvSpPr>
          <p:nvPr>
            <p:ph type="body" sz="quarter" idx="11"/>
          </p:nvPr>
        </p:nvSpPr>
        <p:spPr>
          <a:xfrm>
            <a:off x="623888" y="1301750"/>
            <a:ext cx="6802437" cy="333375"/>
          </a:xfrm>
        </p:spPr>
        <p:txBody>
          <a:bodyPr/>
          <a:lstStyle>
            <a:lvl1pPr marL="0" indent="0">
              <a:buNone/>
              <a:defRPr/>
            </a:lvl1pPr>
          </a:lstStyle>
          <a:p>
            <a:pPr lvl="0"/>
            <a:endParaRPr lang="en-US" dirty="0"/>
          </a:p>
        </p:txBody>
      </p:sp>
      <p:sp>
        <p:nvSpPr>
          <p:cNvPr id="9" name="Text Placeholder 8"/>
          <p:cNvSpPr>
            <a:spLocks noGrp="1"/>
          </p:cNvSpPr>
          <p:nvPr>
            <p:ph type="body" sz="quarter" idx="12"/>
          </p:nvPr>
        </p:nvSpPr>
        <p:spPr>
          <a:xfrm>
            <a:off x="623888" y="1801813"/>
            <a:ext cx="7675562" cy="442912"/>
          </a:xfrm>
        </p:spPr>
        <p:txBody>
          <a:bodyPr/>
          <a:lstStyle>
            <a:lvl1pPr marL="0" indent="0">
              <a:buNone/>
              <a:defRPr/>
            </a:lvl1pPr>
          </a:lstStyle>
          <a:p>
            <a:pPr lvl="0"/>
            <a:endParaRPr lang="en-US" dirty="0"/>
          </a:p>
        </p:txBody>
      </p:sp>
      <p:sp>
        <p:nvSpPr>
          <p:cNvPr id="11" name="Text Placeholder 10"/>
          <p:cNvSpPr>
            <a:spLocks noGrp="1"/>
          </p:cNvSpPr>
          <p:nvPr>
            <p:ph type="body" sz="quarter" idx="13"/>
          </p:nvPr>
        </p:nvSpPr>
        <p:spPr>
          <a:xfrm>
            <a:off x="1814513" y="5181600"/>
            <a:ext cx="5943600" cy="109378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040977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87313" y="6613525"/>
            <a:ext cx="5399087" cy="179388"/>
          </a:xfrm>
          <a:prstGeom prst="rect">
            <a:avLst/>
          </a:prstGeom>
        </p:spPr>
        <p:txBody>
          <a:bodyPr/>
          <a:lstStyle>
            <a:lvl1pPr>
              <a:defRPr/>
            </a:lvl1pPr>
          </a:lstStyle>
          <a:p>
            <a:r>
              <a:rPr lang="en-GB" dirty="0"/>
              <a:t>© 2015 Pearson Education, Inc.</a:t>
            </a:r>
          </a:p>
        </p:txBody>
      </p:sp>
      <p:sp>
        <p:nvSpPr>
          <p:cNvPr id="5" name="Content Placeholder 2"/>
          <p:cNvSpPr txBox="1">
            <a:spLocks/>
          </p:cNvSpPr>
          <p:nvPr userDrawn="1"/>
        </p:nvSpPr>
        <p:spPr>
          <a:xfrm>
            <a:off x="0" y="6566694"/>
            <a:ext cx="3870325" cy="273050"/>
          </a:xfrm>
          <a:prstGeom prst="rect">
            <a:avLst/>
          </a:prstGeom>
        </p:spPr>
        <p:txBody>
          <a:bodyPr/>
          <a:lstStyle>
            <a:lvl1pPr marL="342900" indent="-342900" algn="l" rtl="0" fontAlgn="base">
              <a:spcBef>
                <a:spcPct val="20000"/>
              </a:spcBef>
              <a:spcAft>
                <a:spcPct val="0"/>
              </a:spcAft>
              <a:buClr>
                <a:srgbClr val="2E4499"/>
              </a:buClr>
              <a:buChar char="•"/>
              <a:defRPr sz="2800">
                <a:solidFill>
                  <a:srgbClr val="000000"/>
                </a:solidFill>
                <a:latin typeface="+mn-lt"/>
                <a:ea typeface="+mn-ea"/>
                <a:cs typeface="+mn-cs"/>
              </a:defRPr>
            </a:lvl1pPr>
            <a:lvl2pPr marL="800100" indent="-342900" algn="l" rtl="0" fontAlgn="base">
              <a:spcBef>
                <a:spcPct val="20000"/>
              </a:spcBef>
              <a:spcAft>
                <a:spcPct val="0"/>
              </a:spcAft>
              <a:buClr>
                <a:srgbClr val="2E4499"/>
              </a:buClr>
              <a:buChar char="–"/>
              <a:tabLst/>
              <a:defRPr sz="2800">
                <a:solidFill>
                  <a:srgbClr val="000000"/>
                </a:solidFill>
                <a:latin typeface="+mn-lt"/>
                <a:ea typeface="+mn-ea"/>
              </a:defRPr>
            </a:lvl2pPr>
            <a:lvl3pPr marL="1143000" indent="-228600" algn="l" rtl="0" fontAlgn="base">
              <a:spcBef>
                <a:spcPct val="20000"/>
              </a:spcBef>
              <a:spcAft>
                <a:spcPct val="0"/>
              </a:spcAft>
              <a:buClr>
                <a:srgbClr val="2E4499"/>
              </a:buClr>
              <a:buChar char="•"/>
              <a:defRPr sz="2400">
                <a:solidFill>
                  <a:srgbClr val="000000"/>
                </a:solidFill>
                <a:latin typeface="+mn-lt"/>
                <a:ea typeface="+mn-ea"/>
              </a:defRPr>
            </a:lvl3pPr>
            <a:lvl4pPr marL="1600200" indent="-228600" algn="l" rtl="0" fontAlgn="base">
              <a:spcBef>
                <a:spcPct val="20000"/>
              </a:spcBef>
              <a:spcAft>
                <a:spcPct val="0"/>
              </a:spcAft>
              <a:buClr>
                <a:srgbClr val="2E4499"/>
              </a:buClr>
              <a:buChar char="–"/>
              <a:defRPr sz="2000">
                <a:solidFill>
                  <a:srgbClr val="000000"/>
                </a:solidFill>
                <a:latin typeface="+mn-lt"/>
                <a:ea typeface="+mn-ea"/>
              </a:defRPr>
            </a:lvl4pPr>
            <a:lvl5pPr marL="2057400" indent="-228600" algn="l" rtl="0" fontAlgn="base">
              <a:spcBef>
                <a:spcPct val="20000"/>
              </a:spcBef>
              <a:spcAft>
                <a:spcPct val="0"/>
              </a:spcAft>
              <a:buClr>
                <a:srgbClr val="2E4499"/>
              </a:buClr>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GB" sz="900" kern="0"/>
              <a:t>© 2015 Pearson Education, Inc.</a:t>
            </a:r>
            <a:endParaRPr lang="en-GB" sz="900" kern="0" dirty="0"/>
          </a:p>
        </p:txBody>
      </p:sp>
      <p:sp>
        <p:nvSpPr>
          <p:cNvPr id="7" name="Text Placeholder 6"/>
          <p:cNvSpPr>
            <a:spLocks noGrp="1"/>
          </p:cNvSpPr>
          <p:nvPr>
            <p:ph type="body" sz="quarter" idx="11"/>
          </p:nvPr>
        </p:nvSpPr>
        <p:spPr>
          <a:xfrm>
            <a:off x="900113" y="1357313"/>
            <a:ext cx="7800975" cy="600075"/>
          </a:xfrm>
        </p:spPr>
        <p:txBody>
          <a:bodyPr/>
          <a:lstStyle>
            <a:lvl1pPr marL="0" indent="0">
              <a:buNone/>
              <a:defRPr/>
            </a:lvl1pPr>
          </a:lstStyle>
          <a:p>
            <a:pPr lvl="0"/>
            <a:endParaRPr lang="en-US" dirty="0"/>
          </a:p>
        </p:txBody>
      </p:sp>
      <p:sp>
        <p:nvSpPr>
          <p:cNvPr id="9" name="Text Placeholder 8"/>
          <p:cNvSpPr>
            <a:spLocks noGrp="1"/>
          </p:cNvSpPr>
          <p:nvPr>
            <p:ph type="body" sz="quarter" idx="12"/>
          </p:nvPr>
        </p:nvSpPr>
        <p:spPr>
          <a:xfrm>
            <a:off x="1093788" y="5513388"/>
            <a:ext cx="7205662" cy="1054100"/>
          </a:xfrm>
        </p:spPr>
        <p:txBody>
          <a:bodyPr/>
          <a:lstStyle/>
          <a:p>
            <a:pPr lvl="0"/>
            <a:endParaRPr lang="en-US" dirty="0"/>
          </a:p>
        </p:txBody>
      </p:sp>
    </p:spTree>
    <p:extLst>
      <p:ext uri="{BB962C8B-B14F-4D97-AF65-F5344CB8AC3E}">
        <p14:creationId xmlns:p14="http://schemas.microsoft.com/office/powerpoint/2010/main" val="1714601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6350" y="0"/>
            <a:ext cx="9162288" cy="609600"/>
          </a:xfrm>
          <a:prstGeom prst="rect">
            <a:avLst/>
          </a:prstGeom>
          <a:solidFill>
            <a:srgbClr val="2E4499"/>
          </a:solidFill>
          <a:ln>
            <a:noFill/>
          </a:ln>
          <a:effectLst/>
          <a:extLst/>
        </p:spPr>
        <p:txBody>
          <a:bodyPr wrap="none" anchor="ctr"/>
          <a:lstStyle/>
          <a:p>
            <a:pPr algn="ctr"/>
            <a:endParaRPr lang="en-US" dirty="0">
              <a:solidFill>
                <a:schemeClr val="accent1"/>
              </a:solidFill>
            </a:endParaRPr>
          </a:p>
        </p:txBody>
      </p:sp>
      <p:sp>
        <p:nvSpPr>
          <p:cNvPr id="3075" name="Rectangle 3"/>
          <p:cNvSpPr>
            <a:spLocks noGrp="1" noChangeArrowheads="1"/>
          </p:cNvSpPr>
          <p:nvPr>
            <p:ph type="title"/>
          </p:nvPr>
        </p:nvSpPr>
        <p:spPr bwMode="auto">
          <a:xfrm>
            <a:off x="0" y="614908"/>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957254"/>
            <a:ext cx="8229600" cy="465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50" r:id="rId1"/>
    <p:sldLayoutId id="2147483655" r:id="rId2"/>
    <p:sldLayoutId id="2147483651" r:id="rId3"/>
    <p:sldLayoutId id="2147483662" r:id="rId4"/>
    <p:sldLayoutId id="2147483663" r:id="rId5"/>
    <p:sldLayoutId id="2147483661" r:id="rId6"/>
    <p:sldLayoutId id="2147483660" r:id="rId7"/>
    <p:sldLayoutId id="2147483659" r:id="rId8"/>
    <p:sldLayoutId id="2147483658" r:id="rId9"/>
    <p:sldLayoutId id="2147483657" r:id="rId10"/>
    <p:sldLayoutId id="2147483656" r:id="rId11"/>
    <p:sldLayoutId id="2147483653" r:id="rId12"/>
    <p:sldLayoutId id="2147483654" r:id="rId13"/>
  </p:sldLayoutIdLst>
  <p:hf sldNum="0" hdr="0" dt="0"/>
  <p:txStyles>
    <p:titleStyle>
      <a:lvl1pPr algn="l" rtl="0" fontAlgn="base">
        <a:spcBef>
          <a:spcPct val="50000"/>
        </a:spcBef>
        <a:spcAft>
          <a:spcPct val="0"/>
        </a:spcAft>
        <a:defRPr sz="3200" b="1">
          <a:solidFill>
            <a:srgbClr val="2E4499"/>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2E4499"/>
        </a:buClr>
        <a:buChar char="•"/>
        <a:defRPr sz="2800">
          <a:solidFill>
            <a:srgbClr val="000000"/>
          </a:solidFill>
          <a:latin typeface="+mn-lt"/>
          <a:ea typeface="+mn-ea"/>
          <a:cs typeface="+mn-cs"/>
        </a:defRPr>
      </a:lvl1pPr>
      <a:lvl2pPr marL="800100" indent="-342900" algn="l" rtl="0" fontAlgn="base">
        <a:spcBef>
          <a:spcPct val="20000"/>
        </a:spcBef>
        <a:spcAft>
          <a:spcPct val="0"/>
        </a:spcAft>
        <a:buClr>
          <a:srgbClr val="2E4499"/>
        </a:buClr>
        <a:buChar char="–"/>
        <a:tabLst/>
        <a:defRPr sz="2800">
          <a:solidFill>
            <a:srgbClr val="000000"/>
          </a:solidFill>
          <a:latin typeface="+mn-lt"/>
          <a:ea typeface="+mn-ea"/>
        </a:defRPr>
      </a:lvl2pPr>
      <a:lvl3pPr marL="1143000" indent="-228600" algn="l" rtl="0" fontAlgn="base">
        <a:spcBef>
          <a:spcPct val="20000"/>
        </a:spcBef>
        <a:spcAft>
          <a:spcPct val="0"/>
        </a:spcAft>
        <a:buClr>
          <a:srgbClr val="2E4499"/>
        </a:buClr>
        <a:buChar char="•"/>
        <a:defRPr sz="2400">
          <a:solidFill>
            <a:srgbClr val="000000"/>
          </a:solidFill>
          <a:latin typeface="+mn-lt"/>
          <a:ea typeface="+mn-ea"/>
        </a:defRPr>
      </a:lvl3pPr>
      <a:lvl4pPr marL="1600200" indent="-228600" algn="l" rtl="0" fontAlgn="base">
        <a:spcBef>
          <a:spcPct val="20000"/>
        </a:spcBef>
        <a:spcAft>
          <a:spcPct val="0"/>
        </a:spcAft>
        <a:buClr>
          <a:srgbClr val="2E4499"/>
        </a:buClr>
        <a:buChar char="–"/>
        <a:defRPr sz="2000">
          <a:solidFill>
            <a:srgbClr val="000000"/>
          </a:solidFill>
          <a:latin typeface="+mn-lt"/>
          <a:ea typeface="+mn-ea"/>
        </a:defRPr>
      </a:lvl4pPr>
      <a:lvl5pPr marL="2057400" indent="-228600" algn="l" rtl="0" fontAlgn="base">
        <a:spcBef>
          <a:spcPct val="20000"/>
        </a:spcBef>
        <a:spcAft>
          <a:spcPct val="0"/>
        </a:spcAft>
        <a:buClr>
          <a:srgbClr val="2E4499"/>
        </a:buClr>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15.emf"/><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6" y="2890391"/>
            <a:ext cx="3505199" cy="1077218"/>
          </a:xfrm>
        </p:spPr>
        <p:txBody>
          <a:bodyPr/>
          <a:lstStyle/>
          <a:p>
            <a:r>
              <a:rPr lang="en-US" dirty="0">
                <a:solidFill>
                  <a:srgbClr val="CF390E"/>
                </a:solidFill>
              </a:rPr>
              <a:t>Chapter 3: Linear Motion</a:t>
            </a:r>
          </a:p>
        </p:txBody>
      </p:sp>
      <p:sp>
        <p:nvSpPr>
          <p:cNvPr id="3" name="Content Placeholder 2"/>
          <p:cNvSpPr>
            <a:spLocks noGrp="1"/>
          </p:cNvSpPr>
          <p:nvPr>
            <p:ph sz="quarter" idx="10"/>
          </p:nvPr>
        </p:nvSpPr>
        <p:spPr>
          <a:xfrm>
            <a:off x="0" y="6566694"/>
            <a:ext cx="3870325" cy="273050"/>
          </a:xfrm>
        </p:spPr>
        <p:txBody>
          <a:bodyPr/>
          <a:lstStyle/>
          <a:p>
            <a:pPr marL="0" indent="0">
              <a:buNone/>
            </a:pPr>
            <a:r>
              <a:rPr lang="en-GB" sz="900" dirty="0">
                <a:latin typeface="Arial" panose="020B0604020202020204" pitchFamily="34" charset="0"/>
                <a:cs typeface="Arial" panose="020B0604020202020204" pitchFamily="34" charset="0"/>
              </a:rPr>
              <a:t>© 2015 Pearson Education, Inc.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a:t>Velocity</a:t>
            </a:r>
          </a:p>
        </p:txBody>
      </p:sp>
      <p:sp>
        <p:nvSpPr>
          <p:cNvPr id="212995" name="Rectangle 3"/>
          <p:cNvSpPr>
            <a:spLocks noGrp="1" noChangeArrowheads="1"/>
          </p:cNvSpPr>
          <p:nvPr>
            <p:ph idx="4294967295"/>
          </p:nvPr>
        </p:nvSpPr>
        <p:spPr>
          <a:xfrm>
            <a:off x="552161" y="1448100"/>
            <a:ext cx="8229600" cy="4653915"/>
          </a:xfrm>
        </p:spPr>
        <p:txBody>
          <a:bodyPr/>
          <a:lstStyle/>
          <a:p>
            <a:r>
              <a:rPr lang="en-US" dirty="0"/>
              <a:t>A description of both</a:t>
            </a:r>
          </a:p>
          <a:p>
            <a:pPr lvl="1"/>
            <a:r>
              <a:rPr lang="en-US" dirty="0"/>
              <a:t>the instantaneous speed of the object.</a:t>
            </a:r>
          </a:p>
          <a:p>
            <a:pPr lvl="1"/>
            <a:r>
              <a:rPr lang="en-US" dirty="0"/>
              <a:t>the direction of travel</a:t>
            </a:r>
            <a:r>
              <a:rPr lang="en-US" dirty="0" smtClean="0"/>
              <a:t>.</a:t>
            </a:r>
            <a:endParaRPr lang="en-US" dirty="0"/>
          </a:p>
          <a:p>
            <a:r>
              <a:rPr lang="en-US" dirty="0"/>
              <a:t>Velocity is a vector quantity. It has</a:t>
            </a:r>
          </a:p>
          <a:p>
            <a:pPr lvl="1"/>
            <a:r>
              <a:rPr lang="en-US" dirty="0"/>
              <a:t>Magnitude (speed) and Direction.</a:t>
            </a:r>
          </a:p>
          <a:p>
            <a:pPr lvl="1"/>
            <a:r>
              <a:rPr lang="en-US" dirty="0"/>
              <a:t>Velocity is "directed" speed</a:t>
            </a:r>
            <a:r>
              <a:rPr lang="en-US" dirty="0" smtClean="0"/>
              <a:t>.</a:t>
            </a:r>
          </a:p>
          <a:p>
            <a:pPr lvl="1">
              <a:buFont typeface="Arial" panose="020B0604020202020204" pitchFamily="34" charset="0"/>
              <a:buChar char="•"/>
            </a:pP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t>Speed and Velocity</a:t>
            </a:r>
          </a:p>
        </p:txBody>
      </p:sp>
      <p:sp>
        <p:nvSpPr>
          <p:cNvPr id="189443" name="Rectangle 3"/>
          <p:cNvSpPr>
            <a:spLocks noGrp="1" noChangeArrowheads="1"/>
          </p:cNvSpPr>
          <p:nvPr>
            <p:ph idx="4294967295"/>
          </p:nvPr>
        </p:nvSpPr>
        <p:spPr>
          <a:xfrm>
            <a:off x="365125" y="1957254"/>
            <a:ext cx="8229600" cy="4653915"/>
          </a:xfrm>
        </p:spPr>
        <p:txBody>
          <a:bodyPr/>
          <a:lstStyle/>
          <a:p>
            <a:r>
              <a:rPr lang="en-US" dirty="0"/>
              <a:t>Constant speed is steady speed, neither speeding up nor slowing down.</a:t>
            </a:r>
          </a:p>
          <a:p>
            <a:r>
              <a:rPr lang="en-US" dirty="0"/>
              <a:t>Constant velocity is</a:t>
            </a:r>
          </a:p>
          <a:p>
            <a:pPr lvl="1"/>
            <a:r>
              <a:rPr lang="en-US" dirty="0"/>
              <a:t>constant speed and </a:t>
            </a:r>
          </a:p>
          <a:p>
            <a:pPr lvl="1"/>
            <a:r>
              <a:rPr lang="en-US" dirty="0"/>
              <a:t>constant direction (straight-line path with no acceleration).</a:t>
            </a:r>
          </a:p>
          <a:p>
            <a:r>
              <a:rPr lang="en-US" dirty="0"/>
              <a:t>Motion is relative to </a:t>
            </a:r>
            <a:r>
              <a:rPr lang="en-US" dirty="0" smtClean="0"/>
              <a:t>the surface of the Earth</a:t>
            </a:r>
            <a:r>
              <a:rPr lang="en-US" dirty="0"/>
              <a:t>, unless otherwise stated.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a:t>Acceleration</a:t>
            </a:r>
          </a:p>
        </p:txBody>
      </p:sp>
      <p:sp>
        <p:nvSpPr>
          <p:cNvPr id="190467" name="Rectangle 3"/>
          <p:cNvSpPr>
            <a:spLocks noGrp="1" noChangeArrowheads="1"/>
          </p:cNvSpPr>
          <p:nvPr>
            <p:ph idx="4294967295"/>
          </p:nvPr>
        </p:nvSpPr>
        <p:spPr>
          <a:xfrm>
            <a:off x="365125" y="1957254"/>
            <a:ext cx="5845402" cy="4653915"/>
          </a:xfrm>
        </p:spPr>
        <p:txBody>
          <a:bodyPr/>
          <a:lstStyle/>
          <a:p>
            <a:r>
              <a:rPr lang="en-US" dirty="0"/>
              <a:t>Formulated by Galileo based on his experiments with inclined planes</a:t>
            </a:r>
            <a:r>
              <a:rPr lang="en-US" dirty="0" smtClean="0"/>
              <a:t>.</a:t>
            </a:r>
          </a:p>
          <a:p>
            <a:pPr marL="0" indent="0">
              <a:buNone/>
            </a:pPr>
            <a:endParaRPr lang="en-US" dirty="0"/>
          </a:p>
          <a:p>
            <a:r>
              <a:rPr lang="en-US" dirty="0"/>
              <a:t>Rate at which velocity changes over time.</a:t>
            </a:r>
          </a:p>
        </p:txBody>
      </p:sp>
      <p:pic>
        <p:nvPicPr>
          <p:cNvPr id="6" name="Picture 5" descr="Diagrams illustrating the effect of slope of planes on rolling balls. When slope is downward, speed increases. When slope is upward, speed decreases. When there is no slope, does speed change?"/>
          <p:cNvPicPr>
            <a:picLocks noChangeAspect="1"/>
          </p:cNvPicPr>
          <p:nvPr/>
        </p:nvPicPr>
        <p:blipFill rotWithShape="1">
          <a:blip r:embed="rId3">
            <a:extLst>
              <a:ext uri="{28A0092B-C50C-407E-A947-70E740481C1C}">
                <a14:useLocalDpi xmlns:a14="http://schemas.microsoft.com/office/drawing/2010/main" val="0"/>
              </a:ext>
            </a:extLst>
          </a:blip>
          <a:srcRect b="2771"/>
          <a:stretch/>
        </p:blipFill>
        <p:spPr>
          <a:xfrm>
            <a:off x="6017405" y="2006665"/>
            <a:ext cx="2163364" cy="470889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Acceleration, </a:t>
            </a:r>
            <a:r>
              <a:rPr lang="en-US" dirty="0" smtClean="0"/>
              <a:t>Continued</a:t>
            </a:r>
            <a:r>
              <a:rPr lang="en-US" sz="800" dirty="0" smtClean="0"/>
              <a:t>2A</a:t>
            </a:r>
            <a:endParaRPr lang="en-US" dirty="0"/>
          </a:p>
        </p:txBody>
      </p:sp>
      <p:sp>
        <p:nvSpPr>
          <p:cNvPr id="17411" name="Rectangle 3"/>
          <p:cNvSpPr>
            <a:spLocks noGrp="1" noChangeArrowheads="1"/>
          </p:cNvSpPr>
          <p:nvPr>
            <p:ph idx="4294967295"/>
          </p:nvPr>
        </p:nvSpPr>
        <p:spPr>
          <a:xfrm>
            <a:off x="365125" y="1250672"/>
            <a:ext cx="8229600" cy="4653915"/>
          </a:xfrm>
        </p:spPr>
        <p:txBody>
          <a:bodyPr/>
          <a:lstStyle/>
          <a:p>
            <a:r>
              <a:rPr lang="en-US" dirty="0" smtClean="0"/>
              <a:t>Acceleration involves </a:t>
            </a:r>
            <a:r>
              <a:rPr lang="en-US" dirty="0"/>
              <a:t>a</a:t>
            </a:r>
          </a:p>
          <a:p>
            <a:pPr lvl="1"/>
            <a:r>
              <a:rPr lang="en-US" dirty="0"/>
              <a:t>change in speed, or</a:t>
            </a:r>
          </a:p>
          <a:p>
            <a:pPr lvl="1"/>
            <a:r>
              <a:rPr lang="en-US" dirty="0"/>
              <a:t>change in direction, or </a:t>
            </a:r>
          </a:p>
          <a:p>
            <a:pPr lvl="1"/>
            <a:r>
              <a:rPr lang="en-US" dirty="0"/>
              <a:t>both. 	</a:t>
            </a:r>
          </a:p>
          <a:p>
            <a:r>
              <a:rPr lang="en-US" dirty="0"/>
              <a:t>Example: Car making a turn</a:t>
            </a:r>
            <a:r>
              <a:rPr lang="en-US" dirty="0" smtClean="0"/>
              <a:t>.</a:t>
            </a:r>
          </a:p>
          <a:p>
            <a:r>
              <a:rPr lang="en-US" dirty="0" smtClean="0"/>
              <a:t>What happens to your full glass of soda when you go around a corner?</a:t>
            </a:r>
            <a:endParaRPr lang="en-US" dirty="0"/>
          </a:p>
        </p:txBody>
      </p:sp>
      <p:pic>
        <p:nvPicPr>
          <p:cNvPr id="6" name="Picture 5" descr="Cartoon representation of a car moving along a circular track of dashed lines."/>
          <p:cNvPicPr>
            <a:picLocks noChangeAspect="1"/>
          </p:cNvPicPr>
          <p:nvPr/>
        </p:nvPicPr>
        <p:blipFill rotWithShape="1">
          <a:blip r:embed="rId3">
            <a:extLst>
              <a:ext uri="{28A0092B-C50C-407E-A947-70E740481C1C}">
                <a14:useLocalDpi xmlns:a14="http://schemas.microsoft.com/office/drawing/2010/main" val="0"/>
              </a:ext>
            </a:extLst>
          </a:blip>
          <a:srcRect b="5220"/>
          <a:stretch/>
        </p:blipFill>
        <p:spPr>
          <a:xfrm>
            <a:off x="3928649" y="4674036"/>
            <a:ext cx="5065141" cy="180664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Acceleration, </a:t>
            </a:r>
            <a:r>
              <a:rPr lang="en-US" dirty="0" smtClean="0"/>
              <a:t>Continued-1</a:t>
            </a:r>
            <a:r>
              <a:rPr lang="en-US" sz="800" dirty="0" smtClean="0"/>
              <a:t>1A 4A </a:t>
            </a:r>
            <a:endParaRPr lang="en-US" sz="800" dirty="0"/>
          </a:p>
        </p:txBody>
      </p:sp>
      <p:sp>
        <p:nvSpPr>
          <p:cNvPr id="2" name="Text Placeholder 1"/>
          <p:cNvSpPr>
            <a:spLocks noGrp="1"/>
          </p:cNvSpPr>
          <p:nvPr>
            <p:ph type="body" sz="quarter" idx="11"/>
          </p:nvPr>
        </p:nvSpPr>
        <p:spPr>
          <a:xfrm>
            <a:off x="365125" y="1962277"/>
            <a:ext cx="7800975" cy="600075"/>
          </a:xfrm>
        </p:spPr>
        <p:txBody>
          <a:bodyPr/>
          <a:lstStyle/>
          <a:p>
            <a:pPr marL="347472" indent="-347472">
              <a:spcBef>
                <a:spcPts val="576"/>
              </a:spcBef>
              <a:buFont typeface="Arial" panose="020B0604020202020204" pitchFamily="34" charset="0"/>
              <a:buChar char="•"/>
            </a:pPr>
            <a:r>
              <a:rPr lang="en-US" sz="2400" dirty="0"/>
              <a:t>In equation form: </a:t>
            </a:r>
          </a:p>
        </p:txBody>
      </p:sp>
      <p:pic>
        <p:nvPicPr>
          <p:cNvPr id="4" name="Picture 3" descr="Acceleration equals change in velocity over time interval."/>
          <p:cNvPicPr>
            <a:picLocks noChangeAspect="1"/>
          </p:cNvPicPr>
          <p:nvPr/>
        </p:nvPicPr>
        <p:blipFill>
          <a:blip r:embed="rId3"/>
          <a:stretch>
            <a:fillRect/>
          </a:stretch>
        </p:blipFill>
        <p:spPr>
          <a:xfrm>
            <a:off x="2128837" y="2541674"/>
            <a:ext cx="4886325" cy="876300"/>
          </a:xfrm>
          <a:prstGeom prst="rect">
            <a:avLst/>
          </a:prstGeom>
        </p:spPr>
      </p:pic>
      <p:sp>
        <p:nvSpPr>
          <p:cNvPr id="3" name="Text Placeholder 2"/>
          <p:cNvSpPr>
            <a:spLocks noGrp="1"/>
          </p:cNvSpPr>
          <p:nvPr>
            <p:ph type="body" sz="quarter" idx="12"/>
          </p:nvPr>
        </p:nvSpPr>
        <p:spPr>
          <a:xfrm>
            <a:off x="365703" y="3708810"/>
            <a:ext cx="8229600" cy="2609126"/>
          </a:xfrm>
        </p:spPr>
        <p:txBody>
          <a:bodyPr/>
          <a:lstStyle/>
          <a:p>
            <a:r>
              <a:rPr lang="en-US" sz="2400" dirty="0" smtClean="0"/>
              <a:t>Units </a:t>
            </a:r>
            <a:r>
              <a:rPr lang="en-US" sz="2400" dirty="0"/>
              <a:t>of acceleration is </a:t>
            </a:r>
            <a:r>
              <a:rPr lang="en-US" sz="2400" dirty="0" smtClean="0"/>
              <a:t>units </a:t>
            </a:r>
            <a:r>
              <a:rPr lang="en-US" sz="2400" dirty="0"/>
              <a:t>of velocity / unit of time.</a:t>
            </a:r>
          </a:p>
          <a:p>
            <a:r>
              <a:rPr lang="en-US" sz="2400" dirty="0"/>
              <a:t>Example:</a:t>
            </a:r>
            <a:r>
              <a:rPr lang="en-US" sz="2400" i="1" dirty="0"/>
              <a:t> </a:t>
            </a:r>
          </a:p>
          <a:p>
            <a:pPr lvl="1"/>
            <a:r>
              <a:rPr lang="en-US" sz="2400" dirty="0"/>
              <a:t>Your car</a:t>
            </a:r>
            <a:r>
              <a:rPr lang="fr-FR" sz="2400" dirty="0"/>
              <a:t>'</a:t>
            </a:r>
            <a:r>
              <a:rPr lang="en-US" sz="2400" dirty="0"/>
              <a:t>s speed may presently be 40 km/h.</a:t>
            </a:r>
          </a:p>
          <a:p>
            <a:pPr lvl="1"/>
            <a:r>
              <a:rPr lang="en-US" sz="2400" dirty="0"/>
              <a:t>Your car</a:t>
            </a:r>
            <a:r>
              <a:rPr lang="fr-FR" sz="2400" dirty="0"/>
              <a:t>'</a:t>
            </a:r>
            <a:r>
              <a:rPr lang="en-US" sz="2400" dirty="0"/>
              <a:t>s speed 5 s later is </a:t>
            </a:r>
            <a:r>
              <a:rPr lang="en-US" sz="2400" dirty="0" smtClean="0"/>
              <a:t>50 </a:t>
            </a:r>
            <a:r>
              <a:rPr lang="en-US" sz="2400" dirty="0"/>
              <a:t>km/h.</a:t>
            </a:r>
          </a:p>
          <a:p>
            <a:pPr lvl="1"/>
            <a:r>
              <a:rPr lang="en-US" sz="2400" dirty="0"/>
              <a:t>Your car</a:t>
            </a:r>
            <a:r>
              <a:rPr lang="fr-FR" sz="2400" dirty="0"/>
              <a:t>'</a:t>
            </a:r>
            <a:r>
              <a:rPr lang="en-US" sz="2400" dirty="0"/>
              <a:t>s change in speed is </a:t>
            </a:r>
            <a:r>
              <a:rPr lang="en-US" sz="2400" dirty="0" smtClean="0"/>
              <a:t>50 </a:t>
            </a:r>
            <a:r>
              <a:rPr lang="en-US" sz="2400" dirty="0"/>
              <a:t>- 40 = </a:t>
            </a:r>
            <a:r>
              <a:rPr lang="en-US" sz="2400" dirty="0" smtClean="0"/>
              <a:t>10 </a:t>
            </a:r>
            <a:r>
              <a:rPr lang="en-US" sz="2400" dirty="0"/>
              <a:t>km/h.</a:t>
            </a:r>
          </a:p>
          <a:p>
            <a:pPr lvl="1"/>
            <a:r>
              <a:rPr lang="en-US" sz="2400" dirty="0"/>
              <a:t>Your car</a:t>
            </a:r>
            <a:r>
              <a:rPr lang="fr-FR" sz="2400" dirty="0"/>
              <a:t>'</a:t>
            </a:r>
            <a:r>
              <a:rPr lang="en-US" sz="2400" dirty="0"/>
              <a:t>s acceleration is </a:t>
            </a:r>
            <a:r>
              <a:rPr lang="en-US" sz="2400" dirty="0" smtClean="0"/>
              <a:t>10 </a:t>
            </a:r>
            <a:r>
              <a:rPr lang="en-US" sz="2400" dirty="0"/>
              <a:t>km/h·5 s = </a:t>
            </a:r>
            <a:r>
              <a:rPr lang="en-US" sz="2400" dirty="0" smtClean="0"/>
              <a:t>2 </a:t>
            </a:r>
            <a:r>
              <a:rPr lang="en-US" sz="2400" dirty="0"/>
              <a:t>km/</a:t>
            </a:r>
            <a:r>
              <a:rPr lang="en-US" sz="2400" dirty="0" err="1"/>
              <a:t>h·s</a:t>
            </a:r>
            <a:r>
              <a:rPr lang="en-US" sz="2400" dirty="0"/>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14908"/>
            <a:ext cx="9144000" cy="1077218"/>
          </a:xfrm>
        </p:spPr>
        <p:txBody>
          <a:bodyPr/>
          <a:lstStyle/>
          <a:p>
            <a:r>
              <a:rPr lang="en-US" dirty="0"/>
              <a:t>Acceleration</a:t>
            </a:r>
            <a:br>
              <a:rPr lang="en-US" dirty="0"/>
            </a:br>
            <a:r>
              <a:rPr lang="en-US" dirty="0"/>
              <a:t>CHECK YOUR NEIGHBOR </a:t>
            </a:r>
          </a:p>
        </p:txBody>
      </p:sp>
      <p:sp>
        <p:nvSpPr>
          <p:cNvPr id="220162" name="Rectangle 3"/>
          <p:cNvSpPr>
            <a:spLocks noGrp="1" noChangeArrowheads="1"/>
          </p:cNvSpPr>
          <p:nvPr>
            <p:ph idx="4294967295"/>
          </p:nvPr>
        </p:nvSpPr>
        <p:spPr>
          <a:xfrm>
            <a:off x="365125" y="1957254"/>
            <a:ext cx="8229600" cy="2369817"/>
          </a:xfrm>
        </p:spPr>
        <p:txBody>
          <a:bodyPr/>
          <a:lstStyle/>
          <a:p>
            <a:pPr marL="0" indent="0">
              <a:spcAft>
                <a:spcPts val="2900"/>
              </a:spcAft>
              <a:buNone/>
            </a:pPr>
            <a:r>
              <a:rPr lang="en-US" sz="2000" dirty="0"/>
              <a:t>An automobile is accelerating when it is</a:t>
            </a:r>
          </a:p>
          <a:p>
            <a:pPr marL="514350" indent="-514350">
              <a:buFont typeface="+mj-lt"/>
              <a:buAutoNum type="alphaUcPeriod"/>
            </a:pPr>
            <a:r>
              <a:rPr lang="en-US" sz="2000" dirty="0"/>
              <a:t>slowing down to a stop. </a:t>
            </a:r>
          </a:p>
          <a:p>
            <a:pPr marL="514350" indent="-514350">
              <a:buFont typeface="+mj-lt"/>
              <a:buAutoNum type="alphaUcPeriod"/>
            </a:pPr>
            <a:r>
              <a:rPr lang="en-US" sz="2000" dirty="0"/>
              <a:t>rounding a curve at a steady speed.</a:t>
            </a:r>
          </a:p>
          <a:p>
            <a:pPr marL="514350" indent="-514350">
              <a:buFont typeface="+mj-lt"/>
              <a:buAutoNum type="alphaUcPeriod"/>
            </a:pPr>
            <a:r>
              <a:rPr lang="en-US" sz="2000" dirty="0"/>
              <a:t>Both of the above.</a:t>
            </a:r>
          </a:p>
          <a:p>
            <a:pPr marL="514350" indent="-514350">
              <a:buFont typeface="+mj-lt"/>
              <a:buAutoNum type="alphaUcPeriod"/>
            </a:pPr>
            <a:r>
              <a:rPr lang="en-US" sz="2000" dirty="0"/>
              <a:t>Neither of the above.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14907"/>
            <a:ext cx="9144000" cy="1021387"/>
          </a:xfrm>
        </p:spPr>
        <p:txBody>
          <a:bodyPr/>
          <a:lstStyle/>
          <a:p>
            <a:r>
              <a:rPr lang="en-US" dirty="0"/>
              <a:t>Acceleration</a:t>
            </a:r>
            <a:br>
              <a:rPr lang="en-US" dirty="0"/>
            </a:br>
            <a:r>
              <a:rPr lang="en-US" dirty="0"/>
              <a:t>CHECK YOUR ANSWER</a:t>
            </a:r>
          </a:p>
        </p:txBody>
      </p:sp>
      <p:sp>
        <p:nvSpPr>
          <p:cNvPr id="3" name="Text Placeholder 2"/>
          <p:cNvSpPr>
            <a:spLocks noGrp="1"/>
          </p:cNvSpPr>
          <p:nvPr>
            <p:ph type="body" sz="quarter" idx="11"/>
          </p:nvPr>
        </p:nvSpPr>
        <p:spPr>
          <a:xfrm>
            <a:off x="400677" y="1932113"/>
            <a:ext cx="7874000" cy="1369262"/>
          </a:xfrm>
        </p:spPr>
        <p:txBody>
          <a:bodyPr/>
          <a:lstStyle/>
          <a:p>
            <a:pPr>
              <a:spcAft>
                <a:spcPts val="2400"/>
              </a:spcAft>
            </a:pPr>
            <a:r>
              <a:rPr lang="en-US" dirty="0"/>
              <a:t>An automobile is accelerating when it is</a:t>
            </a:r>
          </a:p>
          <a:p>
            <a:pPr marL="514350" indent="-514350">
              <a:spcAft>
                <a:spcPts val="2400"/>
              </a:spcAft>
              <a:buFont typeface="+mj-lt"/>
              <a:buAutoNum type="alphaUcPeriod" startAt="3"/>
            </a:pPr>
            <a:r>
              <a:rPr lang="en-US" b="1" dirty="0"/>
              <a:t>Both of the above.</a:t>
            </a:r>
            <a:endParaRPr lang="en-US" dirty="0"/>
          </a:p>
          <a:p>
            <a:endParaRPr lang="en-US" dirty="0"/>
          </a:p>
        </p:txBody>
      </p:sp>
      <p:sp>
        <p:nvSpPr>
          <p:cNvPr id="5" name="Content Placeholder 4"/>
          <p:cNvSpPr>
            <a:spLocks noGrp="1"/>
          </p:cNvSpPr>
          <p:nvPr>
            <p:ph sz="quarter" idx="12"/>
          </p:nvPr>
        </p:nvSpPr>
        <p:spPr>
          <a:xfrm>
            <a:off x="400677" y="3301375"/>
            <a:ext cx="8351838" cy="1897062"/>
          </a:xfrm>
        </p:spPr>
        <p:txBody>
          <a:bodyPr/>
          <a:lstStyle/>
          <a:p>
            <a:r>
              <a:rPr lang="en-US" b="1" dirty="0"/>
              <a:t>Explanation:</a:t>
            </a:r>
          </a:p>
          <a:p>
            <a:r>
              <a:rPr lang="en-US" dirty="0"/>
              <a:t>Change in speed (increase or decrease) per time is acceleration, so slowing is acceleration.</a:t>
            </a:r>
          </a:p>
          <a:p>
            <a:r>
              <a:rPr lang="en-US" dirty="0"/>
              <a:t>Change in direction is acceleration (even if speed stays the same), so rounding a curve is acceleration.</a:t>
            </a:r>
          </a:p>
          <a:p>
            <a:endParaRPr lang="en-US" dirty="0"/>
          </a:p>
        </p:txBody>
      </p:sp>
    </p:spTree>
    <p:extLst>
      <p:ext uri="{BB962C8B-B14F-4D97-AF65-F5344CB8AC3E}">
        <p14:creationId xmlns:p14="http://schemas.microsoft.com/office/powerpoint/2010/main" val="2790330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14907"/>
            <a:ext cx="9144000" cy="1077218"/>
          </a:xfrm>
        </p:spPr>
        <p:txBody>
          <a:bodyPr/>
          <a:lstStyle/>
          <a:p>
            <a:r>
              <a:rPr lang="en-US" dirty="0"/>
              <a:t>Acceleration</a:t>
            </a:r>
            <a:br>
              <a:rPr lang="en-US" dirty="0"/>
            </a:br>
            <a:r>
              <a:rPr lang="en-US" dirty="0"/>
              <a:t>CHECK YOUR NEIGHBOR, Continued</a:t>
            </a:r>
          </a:p>
        </p:txBody>
      </p:sp>
      <p:sp>
        <p:nvSpPr>
          <p:cNvPr id="228354" name="Rectangle 3"/>
          <p:cNvSpPr>
            <a:spLocks noGrp="1" noChangeArrowheads="1"/>
          </p:cNvSpPr>
          <p:nvPr>
            <p:ph idx="4294967295"/>
          </p:nvPr>
        </p:nvSpPr>
        <p:spPr>
          <a:xfrm>
            <a:off x="365125" y="1957254"/>
            <a:ext cx="8229600" cy="2794855"/>
          </a:xfrm>
        </p:spPr>
        <p:txBody>
          <a:bodyPr/>
          <a:lstStyle/>
          <a:p>
            <a:pPr marL="0" indent="0">
              <a:spcAft>
                <a:spcPts val="2900"/>
              </a:spcAft>
              <a:buNone/>
            </a:pPr>
            <a:r>
              <a:rPr lang="en-US" sz="2000" dirty="0"/>
              <a:t>Acceleration and velocity are actually </a:t>
            </a:r>
          </a:p>
          <a:p>
            <a:pPr marL="514350" indent="-514350">
              <a:buFont typeface="+mj-lt"/>
              <a:buAutoNum type="alphaUcPeriod"/>
            </a:pPr>
            <a:r>
              <a:rPr lang="en-US" sz="2000" dirty="0"/>
              <a:t>the same.</a:t>
            </a:r>
          </a:p>
          <a:p>
            <a:pPr marL="514350" indent="-514350">
              <a:buFont typeface="+mj-lt"/>
              <a:buAutoNum type="alphaUcPeriod"/>
            </a:pPr>
            <a:r>
              <a:rPr lang="en-US" sz="2000" dirty="0"/>
              <a:t>rates but for different quantities.</a:t>
            </a:r>
          </a:p>
          <a:p>
            <a:pPr marL="514350" indent="-514350">
              <a:buFont typeface="+mj-lt"/>
              <a:buAutoNum type="alphaUcPeriod"/>
            </a:pPr>
            <a:r>
              <a:rPr lang="en-US" sz="2000" dirty="0"/>
              <a:t>the same when direction is not a factor.</a:t>
            </a:r>
          </a:p>
          <a:p>
            <a:pPr marL="514350" indent="-514350">
              <a:buFont typeface="+mj-lt"/>
              <a:buAutoNum type="alphaUcPeriod"/>
            </a:pPr>
            <a:r>
              <a:rPr lang="en-US" sz="2000" dirty="0"/>
              <a:t>the same when an object is freely falling.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Acceleration</a:t>
            </a:r>
            <a:br>
              <a:rPr lang="en-US" dirty="0"/>
            </a:br>
            <a:r>
              <a:rPr lang="en-US" dirty="0"/>
              <a:t>CHECK YOUR ANSWER, Continued</a:t>
            </a:r>
          </a:p>
        </p:txBody>
      </p:sp>
      <p:sp>
        <p:nvSpPr>
          <p:cNvPr id="6" name="Text Placeholder 5"/>
          <p:cNvSpPr>
            <a:spLocks noGrp="1"/>
          </p:cNvSpPr>
          <p:nvPr>
            <p:ph type="body" sz="quarter" idx="11"/>
          </p:nvPr>
        </p:nvSpPr>
        <p:spPr>
          <a:xfrm>
            <a:off x="370305" y="1911434"/>
            <a:ext cx="7874000" cy="1498351"/>
          </a:xfrm>
        </p:spPr>
        <p:txBody>
          <a:bodyPr/>
          <a:lstStyle/>
          <a:p>
            <a:pPr>
              <a:spcAft>
                <a:spcPts val="2000"/>
              </a:spcAft>
            </a:pPr>
            <a:r>
              <a:rPr lang="en-US" dirty="0"/>
              <a:t>Acceleration and velocity are actually </a:t>
            </a:r>
          </a:p>
          <a:p>
            <a:pPr marL="514350" indent="-514350">
              <a:spcAft>
                <a:spcPts val="2000"/>
              </a:spcAft>
              <a:buFont typeface="+mj-lt"/>
              <a:buAutoNum type="alphaUcPeriod" startAt="2"/>
            </a:pPr>
            <a:r>
              <a:rPr lang="en-US" b="1" dirty="0"/>
              <a:t>rates but for different quantities.</a:t>
            </a:r>
          </a:p>
          <a:p>
            <a:endParaRPr lang="en-US" dirty="0"/>
          </a:p>
        </p:txBody>
      </p:sp>
      <p:sp>
        <p:nvSpPr>
          <p:cNvPr id="7" name="Content Placeholder 6"/>
          <p:cNvSpPr>
            <a:spLocks noGrp="1"/>
          </p:cNvSpPr>
          <p:nvPr>
            <p:ph sz="quarter" idx="12"/>
          </p:nvPr>
        </p:nvSpPr>
        <p:spPr>
          <a:xfrm>
            <a:off x="396081" y="3365901"/>
            <a:ext cx="8351838" cy="1897062"/>
          </a:xfrm>
        </p:spPr>
        <p:txBody>
          <a:bodyPr/>
          <a:lstStyle/>
          <a:p>
            <a:r>
              <a:rPr lang="en-US" b="1" dirty="0"/>
              <a:t>Explanation: </a:t>
            </a:r>
          </a:p>
          <a:p>
            <a:r>
              <a:rPr lang="en-US" dirty="0"/>
              <a:t>Velocity is the rate at which distance traveled changes over time, </a:t>
            </a:r>
          </a:p>
          <a:p>
            <a:r>
              <a:rPr lang="en-US" dirty="0"/>
              <a:t>Acceleration is the rate at which velocity changes over time.</a:t>
            </a:r>
          </a:p>
          <a:p>
            <a:endParaRPr lang="en-US" dirty="0"/>
          </a:p>
        </p:txBody>
      </p:sp>
    </p:spTree>
    <p:extLst>
      <p:ext uri="{BB962C8B-B14F-4D97-AF65-F5344CB8AC3E}">
        <p14:creationId xmlns:p14="http://schemas.microsoft.com/office/powerpoint/2010/main" val="35621368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t>Acceleration, Continued-2</a:t>
            </a:r>
          </a:p>
        </p:txBody>
      </p:sp>
      <p:sp>
        <p:nvSpPr>
          <p:cNvPr id="27651" name="Rectangle 3"/>
          <p:cNvSpPr>
            <a:spLocks noGrp="1" noChangeArrowheads="1"/>
          </p:cNvSpPr>
          <p:nvPr>
            <p:ph idx="4294967295"/>
          </p:nvPr>
        </p:nvSpPr>
        <p:spPr>
          <a:xfrm>
            <a:off x="365125" y="1957254"/>
            <a:ext cx="8229600" cy="2580747"/>
          </a:xfrm>
        </p:spPr>
        <p:txBody>
          <a:bodyPr/>
          <a:lstStyle/>
          <a:p>
            <a:r>
              <a:rPr lang="en-US" sz="2400" dirty="0"/>
              <a:t>Galileo increased the inclination of inclined planes.</a:t>
            </a:r>
          </a:p>
          <a:p>
            <a:pPr lvl="1"/>
            <a:r>
              <a:rPr lang="en-US" sz="2400" dirty="0"/>
              <a:t>Steeper inclines result in greater accelerations. </a:t>
            </a:r>
          </a:p>
          <a:p>
            <a:pPr lvl="1"/>
            <a:r>
              <a:rPr lang="en-US" sz="2400" dirty="0"/>
              <a:t>When the incline is vertical, acceleration is at maximum, the same as that of a falling object.</a:t>
            </a:r>
          </a:p>
          <a:p>
            <a:pPr lvl="1"/>
            <a:r>
              <a:rPr lang="en-US" sz="2400" dirty="0"/>
              <a:t>When air resistance is negligible, all objects fall with the same unchanging acceleration.</a:t>
            </a:r>
          </a:p>
        </p:txBody>
      </p:sp>
      <p:pic>
        <p:nvPicPr>
          <p:cNvPr id="9" name="Picture 8" descr="Cartoon representation of a ball rolling down slopes with gradual inclination, steep inclination, steeper inclination and complete vertical inclination."/>
          <p:cNvPicPr>
            <a:picLocks noChangeAspect="1"/>
          </p:cNvPicPr>
          <p:nvPr/>
        </p:nvPicPr>
        <p:blipFill rotWithShape="1">
          <a:blip r:embed="rId3">
            <a:extLst>
              <a:ext uri="{28A0092B-C50C-407E-A947-70E740481C1C}">
                <a14:useLocalDpi xmlns:a14="http://schemas.microsoft.com/office/drawing/2010/main" val="0"/>
              </a:ext>
            </a:extLst>
          </a:blip>
          <a:srcRect b="5010"/>
          <a:stretch/>
        </p:blipFill>
        <p:spPr>
          <a:xfrm>
            <a:off x="2233436" y="4538002"/>
            <a:ext cx="4677128" cy="212536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a:t>This lecture will help you understand:</a:t>
            </a:r>
          </a:p>
        </p:txBody>
      </p:sp>
      <p:sp>
        <p:nvSpPr>
          <p:cNvPr id="5123" name="Rectangle 3"/>
          <p:cNvSpPr>
            <a:spLocks noGrp="1" noChangeArrowheads="1"/>
          </p:cNvSpPr>
          <p:nvPr>
            <p:ph idx="4294967295"/>
          </p:nvPr>
        </p:nvSpPr>
        <p:spPr>
          <a:xfrm>
            <a:off x="365125" y="1957254"/>
            <a:ext cx="8229600" cy="4653915"/>
          </a:xfrm>
        </p:spPr>
        <p:txBody>
          <a:bodyPr/>
          <a:lstStyle/>
          <a:p>
            <a:r>
              <a:rPr lang="en-US" dirty="0"/>
              <a:t>Motion Is Relative</a:t>
            </a:r>
          </a:p>
          <a:p>
            <a:r>
              <a:rPr lang="en-US" dirty="0"/>
              <a:t>Speed</a:t>
            </a:r>
          </a:p>
          <a:p>
            <a:r>
              <a:rPr lang="en-US" dirty="0"/>
              <a:t>Velocity</a:t>
            </a:r>
          </a:p>
          <a:p>
            <a:r>
              <a:rPr lang="en-US" dirty="0"/>
              <a:t>Acceleration</a:t>
            </a:r>
          </a:p>
          <a:p>
            <a:r>
              <a:rPr lang="en-US" dirty="0"/>
              <a:t>Free Fall</a:t>
            </a:r>
          </a:p>
          <a:p>
            <a:r>
              <a:rPr lang="en-US" dirty="0"/>
              <a:t>Velocity Vectors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Free Fall</a:t>
            </a:r>
          </a:p>
        </p:txBody>
      </p:sp>
      <p:sp>
        <p:nvSpPr>
          <p:cNvPr id="2" name="Text Placeholder 1"/>
          <p:cNvSpPr>
            <a:spLocks noGrp="1"/>
          </p:cNvSpPr>
          <p:nvPr>
            <p:ph type="body" sz="quarter" idx="11"/>
          </p:nvPr>
        </p:nvSpPr>
        <p:spPr>
          <a:xfrm>
            <a:off x="333952" y="1323409"/>
            <a:ext cx="7878184" cy="897548"/>
          </a:xfrm>
        </p:spPr>
        <p:txBody>
          <a:bodyPr/>
          <a:lstStyle/>
          <a:p>
            <a:pPr marL="347472" indent="-347472">
              <a:buFont typeface="Arial" panose="020B0604020202020204" pitchFamily="34" charset="0"/>
              <a:buChar char="•"/>
            </a:pPr>
            <a:r>
              <a:rPr lang="en-US" dirty="0"/>
              <a:t>Falling under the influence of gravity only-with no air </a:t>
            </a:r>
            <a:r>
              <a:rPr lang="en-US" dirty="0" smtClean="0"/>
              <a:t>resistance is called </a:t>
            </a:r>
            <a:r>
              <a:rPr lang="en-US" b="1" dirty="0" smtClean="0"/>
              <a:t>FREE FALL</a:t>
            </a:r>
          </a:p>
          <a:p>
            <a:pPr marL="347472" indent="-347472">
              <a:buFont typeface="Arial" panose="020B0604020202020204" pitchFamily="34" charset="0"/>
              <a:buChar char="•"/>
            </a:pPr>
            <a:endParaRPr lang="en-US" b="1" dirty="0"/>
          </a:p>
        </p:txBody>
      </p:sp>
      <p:sp>
        <p:nvSpPr>
          <p:cNvPr id="3" name="Text Placeholder 2"/>
          <p:cNvSpPr>
            <a:spLocks noGrp="1"/>
          </p:cNvSpPr>
          <p:nvPr>
            <p:ph type="body" sz="quarter" idx="12"/>
          </p:nvPr>
        </p:nvSpPr>
        <p:spPr>
          <a:xfrm>
            <a:off x="365125" y="2919467"/>
            <a:ext cx="8084631" cy="2182469"/>
          </a:xfrm>
        </p:spPr>
        <p:txBody>
          <a:bodyPr/>
          <a:lstStyle/>
          <a:p>
            <a:pPr marL="347472" indent="-347472">
              <a:buFont typeface="Arial" panose="020B0604020202020204" pitchFamily="34" charset="0"/>
              <a:buChar char="•"/>
            </a:pPr>
            <a:r>
              <a:rPr lang="en-US" dirty="0"/>
              <a:t>Freely falling objects on Earth accelerate at the rate of </a:t>
            </a:r>
            <a:r>
              <a:rPr lang="en-US" dirty="0" smtClean="0"/>
              <a:t>about 10 </a:t>
            </a:r>
            <a:r>
              <a:rPr lang="en-US" dirty="0"/>
              <a:t>m/</a:t>
            </a:r>
            <a:r>
              <a:rPr lang="en-US" dirty="0" err="1"/>
              <a:t>s·s</a:t>
            </a:r>
            <a:r>
              <a:rPr lang="en-US" dirty="0"/>
              <a:t>, that is, </a:t>
            </a:r>
            <a:r>
              <a:rPr lang="en-US" dirty="0" smtClean="0"/>
              <a:t>10 m/s² or more precisely </a:t>
            </a:r>
            <a:r>
              <a:rPr lang="en-US" dirty="0"/>
              <a:t>9.8 </a:t>
            </a:r>
            <a:r>
              <a:rPr lang="en-US" dirty="0" smtClean="0"/>
              <a:t>m/s² and the number we will use from now on.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Free Fall—How </a:t>
            </a:r>
            <a:r>
              <a:rPr lang="en-US" dirty="0" smtClean="0"/>
              <a:t>Fast?</a:t>
            </a:r>
            <a:r>
              <a:rPr lang="en-US" sz="800" dirty="0" smtClean="0"/>
              <a:t>1A 1B 2B </a:t>
            </a:r>
            <a:endParaRPr lang="en-US" dirty="0"/>
          </a:p>
        </p:txBody>
      </p:sp>
      <p:sp>
        <p:nvSpPr>
          <p:cNvPr id="2" name="Text Placeholder 1"/>
          <p:cNvSpPr>
            <a:spLocks noGrp="1"/>
          </p:cNvSpPr>
          <p:nvPr>
            <p:ph type="body" sz="quarter" idx="11"/>
          </p:nvPr>
        </p:nvSpPr>
        <p:spPr>
          <a:xfrm>
            <a:off x="365125" y="1967807"/>
            <a:ext cx="7225579" cy="879380"/>
          </a:xfrm>
        </p:spPr>
        <p:txBody>
          <a:bodyPr/>
          <a:lstStyle/>
          <a:p>
            <a:pPr marL="347472" indent="-347472">
              <a:buFont typeface="Arial" panose="020B0604020202020204" pitchFamily="34" charset="0"/>
              <a:buChar char="•"/>
              <a:tabLst>
                <a:tab pos="969963" algn="l"/>
              </a:tabLst>
            </a:pPr>
            <a:r>
              <a:rPr lang="en-US" dirty="0"/>
              <a:t>The velocity acquired by an object</a:t>
            </a:r>
            <a:br>
              <a:rPr lang="en-US" dirty="0"/>
            </a:br>
            <a:r>
              <a:rPr lang="en-US" dirty="0"/>
              <a:t>starting from rest is</a:t>
            </a:r>
          </a:p>
        </p:txBody>
      </p:sp>
      <p:pic>
        <p:nvPicPr>
          <p:cNvPr id="6" name="Picture 5" descr="Velocity equals acceleration multiplied by time."/>
          <p:cNvPicPr>
            <a:picLocks noChangeAspect="1"/>
          </p:cNvPicPr>
          <p:nvPr/>
        </p:nvPicPr>
        <p:blipFill>
          <a:blip r:embed="rId3"/>
          <a:stretch>
            <a:fillRect/>
          </a:stretch>
        </p:blipFill>
        <p:spPr>
          <a:xfrm>
            <a:off x="1328204" y="2911287"/>
            <a:ext cx="4991100" cy="504825"/>
          </a:xfrm>
          <a:prstGeom prst="rect">
            <a:avLst/>
          </a:prstGeom>
        </p:spPr>
      </p:pic>
      <p:sp>
        <p:nvSpPr>
          <p:cNvPr id="3" name="Text Placeholder 2"/>
          <p:cNvSpPr>
            <a:spLocks noGrp="1"/>
          </p:cNvSpPr>
          <p:nvPr>
            <p:ph type="body" sz="quarter" idx="12"/>
          </p:nvPr>
        </p:nvSpPr>
        <p:spPr>
          <a:xfrm>
            <a:off x="365125" y="3416112"/>
            <a:ext cx="4586286" cy="942412"/>
          </a:xfrm>
        </p:spPr>
        <p:txBody>
          <a:bodyPr/>
          <a:lstStyle/>
          <a:p>
            <a:pPr marL="347472" indent="-347472">
              <a:buFont typeface="Arial" panose="020B0604020202020204" pitchFamily="34" charset="0"/>
              <a:buChar char="•"/>
            </a:pPr>
            <a:r>
              <a:rPr lang="en-US" dirty="0"/>
              <a:t>So, under free fall, when</a:t>
            </a:r>
            <a:br>
              <a:rPr lang="en-US" dirty="0"/>
            </a:br>
            <a:r>
              <a:rPr lang="en-US" dirty="0"/>
              <a:t>acceleration </a:t>
            </a:r>
            <a:r>
              <a:rPr lang="en-US" dirty="0" smtClean="0"/>
              <a:t>is 9.8 m/s²</a:t>
            </a:r>
            <a:endParaRPr lang="en-US" dirty="0"/>
          </a:p>
        </p:txBody>
      </p:sp>
      <p:sp>
        <p:nvSpPr>
          <p:cNvPr id="4" name="Text Placeholder 3"/>
          <p:cNvSpPr>
            <a:spLocks noGrp="1"/>
          </p:cNvSpPr>
          <p:nvPr>
            <p:ph type="body" sz="quarter" idx="13"/>
          </p:nvPr>
        </p:nvSpPr>
        <p:spPr>
          <a:xfrm>
            <a:off x="4282042" y="3828307"/>
            <a:ext cx="2431434" cy="578938"/>
          </a:xfrm>
        </p:spPr>
        <p:txBody>
          <a:bodyPr/>
          <a:lstStyle/>
          <a:p>
            <a:r>
              <a:rPr lang="en-US" dirty="0"/>
              <a:t>, the speed is</a:t>
            </a:r>
          </a:p>
        </p:txBody>
      </p:sp>
      <p:sp>
        <p:nvSpPr>
          <p:cNvPr id="5" name="Text Placeholder 4"/>
          <p:cNvSpPr>
            <a:spLocks noGrp="1"/>
          </p:cNvSpPr>
          <p:nvPr>
            <p:ph type="body" sz="quarter" idx="14"/>
          </p:nvPr>
        </p:nvSpPr>
        <p:spPr>
          <a:xfrm>
            <a:off x="604115" y="4452457"/>
            <a:ext cx="4126753" cy="2183654"/>
          </a:xfrm>
        </p:spPr>
        <p:txBody>
          <a:bodyPr/>
          <a:lstStyle/>
          <a:p>
            <a:pPr lvl="1"/>
            <a:r>
              <a:rPr lang="en-US" dirty="0" smtClean="0"/>
              <a:t>9.8 </a:t>
            </a:r>
            <a:r>
              <a:rPr lang="en-US" dirty="0"/>
              <a:t>m/s after 1 s.</a:t>
            </a:r>
          </a:p>
          <a:p>
            <a:pPr lvl="1"/>
            <a:r>
              <a:rPr lang="en-US" dirty="0" smtClean="0"/>
              <a:t>19.6 </a:t>
            </a:r>
            <a:r>
              <a:rPr lang="en-US" dirty="0"/>
              <a:t>m/s after 2 s.</a:t>
            </a:r>
          </a:p>
          <a:p>
            <a:pPr lvl="1"/>
            <a:r>
              <a:rPr lang="en-US" dirty="0" smtClean="0"/>
              <a:t>29.4 </a:t>
            </a:r>
            <a:r>
              <a:rPr lang="en-US" dirty="0"/>
              <a:t>m/s after 3 s.</a:t>
            </a:r>
          </a:p>
          <a:p>
            <a:pPr marL="457200" lvl="1" indent="0">
              <a:buNone/>
            </a:pPr>
            <a:r>
              <a:rPr lang="en-US" dirty="0"/>
              <a:t>And so on.</a:t>
            </a:r>
          </a:p>
        </p:txBody>
      </p:sp>
      <p:pic>
        <p:nvPicPr>
          <p:cNvPr id="10" name="Picture 9" descr="Cartoon representation of a man dropping an object at a great height from a cliff. A representative speedometer is also shown at value t = 0 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3476" y="1673762"/>
            <a:ext cx="2202793" cy="506255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14907"/>
            <a:ext cx="9144000" cy="1119299"/>
          </a:xfrm>
        </p:spPr>
        <p:txBody>
          <a:bodyPr/>
          <a:lstStyle/>
          <a:p>
            <a:r>
              <a:rPr lang="en-US" dirty="0"/>
              <a:t>Free Fall—How Fast?</a:t>
            </a:r>
            <a:br>
              <a:rPr lang="en-US" dirty="0"/>
            </a:br>
            <a:r>
              <a:rPr lang="en-US" dirty="0"/>
              <a:t>CHECK YOUR NEIGHBOR </a:t>
            </a:r>
          </a:p>
        </p:txBody>
      </p:sp>
      <p:sp>
        <p:nvSpPr>
          <p:cNvPr id="239618" name="Rectangle 3"/>
          <p:cNvSpPr>
            <a:spLocks noGrp="1" noChangeArrowheads="1"/>
          </p:cNvSpPr>
          <p:nvPr>
            <p:ph idx="4294967295"/>
          </p:nvPr>
        </p:nvSpPr>
        <p:spPr>
          <a:xfrm>
            <a:off x="365125" y="1957254"/>
            <a:ext cx="8148254" cy="4653915"/>
          </a:xfrm>
        </p:spPr>
        <p:txBody>
          <a:bodyPr/>
          <a:lstStyle/>
          <a:p>
            <a:pPr marL="0" indent="0">
              <a:spcAft>
                <a:spcPts val="3500"/>
              </a:spcAft>
              <a:buNone/>
            </a:pPr>
            <a:r>
              <a:rPr lang="en-US" sz="2400" dirty="0"/>
              <a:t>At a particular instant a free-falling object has a speed of 30 m/s. Exactly 1 s later its speed will be</a:t>
            </a:r>
          </a:p>
          <a:p>
            <a:pPr marL="514350" indent="-514350">
              <a:buFont typeface="+mj-lt"/>
              <a:buAutoNum type="alphaUcPeriod"/>
            </a:pPr>
            <a:r>
              <a:rPr lang="en-US" sz="2400" dirty="0"/>
              <a:t>the same.</a:t>
            </a:r>
          </a:p>
          <a:p>
            <a:pPr marL="514350" indent="-514350">
              <a:buFont typeface="+mj-lt"/>
              <a:buAutoNum type="alphaUcPeriod"/>
            </a:pPr>
            <a:r>
              <a:rPr lang="en-US" sz="2400" dirty="0"/>
              <a:t>35 m/s.</a:t>
            </a:r>
          </a:p>
          <a:p>
            <a:pPr marL="514350" indent="-514350">
              <a:buFont typeface="+mj-lt"/>
              <a:buAutoNum type="alphaUcPeriod"/>
            </a:pPr>
            <a:r>
              <a:rPr lang="en-US" sz="2400" dirty="0"/>
              <a:t>more than 35 m/s.</a:t>
            </a:r>
          </a:p>
          <a:p>
            <a:pPr marL="514350" indent="-514350">
              <a:spcBef>
                <a:spcPts val="480"/>
              </a:spcBef>
              <a:buFont typeface="+mj-lt"/>
              <a:buAutoNum type="alphaUcPeriod"/>
            </a:pPr>
            <a:r>
              <a:rPr lang="en-US" sz="2400" dirty="0"/>
              <a:t>60 m/s.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Free Fall—How Fast?</a:t>
            </a:r>
            <a:br>
              <a:rPr lang="en-US" dirty="0"/>
            </a:br>
            <a:r>
              <a:rPr lang="en-US" dirty="0"/>
              <a:t>CHECK YOUR ANSWER </a:t>
            </a:r>
          </a:p>
        </p:txBody>
      </p:sp>
      <p:sp>
        <p:nvSpPr>
          <p:cNvPr id="6" name="Text Placeholder 5"/>
          <p:cNvSpPr>
            <a:spLocks noGrp="1"/>
          </p:cNvSpPr>
          <p:nvPr>
            <p:ph type="body" sz="quarter" idx="11"/>
          </p:nvPr>
        </p:nvSpPr>
        <p:spPr>
          <a:xfrm>
            <a:off x="434472" y="1961630"/>
            <a:ext cx="7874000" cy="1572126"/>
          </a:xfrm>
        </p:spPr>
        <p:txBody>
          <a:bodyPr/>
          <a:lstStyle/>
          <a:p>
            <a:pPr>
              <a:spcAft>
                <a:spcPts val="2000"/>
              </a:spcAft>
            </a:pPr>
            <a:r>
              <a:rPr lang="en-US" dirty="0"/>
              <a:t>At a particular instant a free-falling object has a speed of 30 m/s. Exactly 1 s later its speed will be</a:t>
            </a:r>
          </a:p>
          <a:p>
            <a:pPr marL="514350" indent="-514350">
              <a:spcAft>
                <a:spcPts val="2000"/>
              </a:spcAft>
              <a:buFont typeface="+mj-lt"/>
              <a:buAutoNum type="alphaUcPeriod" startAt="3"/>
            </a:pPr>
            <a:r>
              <a:rPr lang="en-US" b="1" dirty="0"/>
              <a:t>more than 35 m/s.</a:t>
            </a:r>
            <a:endParaRPr lang="en-US" dirty="0"/>
          </a:p>
          <a:p>
            <a:endParaRPr lang="en-US" dirty="0"/>
          </a:p>
        </p:txBody>
      </p:sp>
      <p:sp>
        <p:nvSpPr>
          <p:cNvPr id="7" name="Content Placeholder 6"/>
          <p:cNvSpPr>
            <a:spLocks noGrp="1"/>
          </p:cNvSpPr>
          <p:nvPr>
            <p:ph sz="quarter" idx="12"/>
          </p:nvPr>
        </p:nvSpPr>
        <p:spPr>
          <a:xfrm>
            <a:off x="450514" y="3645323"/>
            <a:ext cx="7874000" cy="1897062"/>
          </a:xfrm>
        </p:spPr>
        <p:txBody>
          <a:bodyPr/>
          <a:lstStyle/>
          <a:p>
            <a:r>
              <a:rPr lang="en-US" b="1" dirty="0"/>
              <a:t>Explanation:</a:t>
            </a:r>
          </a:p>
          <a:p>
            <a:r>
              <a:rPr lang="en-US" dirty="0"/>
              <a:t>One second later its speed will be 40 m/s, which is more than 35 m/s.</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a:t>Free Fall—How Far?</a:t>
            </a:r>
          </a:p>
        </p:txBody>
      </p:sp>
      <p:sp>
        <p:nvSpPr>
          <p:cNvPr id="2" name="Text Placeholder 1"/>
          <p:cNvSpPr>
            <a:spLocks noGrp="1"/>
          </p:cNvSpPr>
          <p:nvPr>
            <p:ph type="body" sz="quarter" idx="4294967295"/>
          </p:nvPr>
        </p:nvSpPr>
        <p:spPr>
          <a:xfrm>
            <a:off x="406586" y="1409738"/>
            <a:ext cx="8021060" cy="903393"/>
          </a:xfrm>
        </p:spPr>
        <p:txBody>
          <a:bodyPr/>
          <a:lstStyle/>
          <a:p>
            <a:r>
              <a:rPr lang="en-US" dirty="0"/>
              <a:t>The distance covered by an accelerating object starting from rest </a:t>
            </a:r>
            <a:r>
              <a:rPr lang="en-US" dirty="0" smtClean="0"/>
              <a:t>is</a:t>
            </a:r>
          </a:p>
          <a:p>
            <a:endParaRPr lang="en-US" dirty="0"/>
          </a:p>
          <a:p>
            <a:r>
              <a:rPr lang="en-US" dirty="0" smtClean="0"/>
              <a:t>x (or d) = ½ a t²</a:t>
            </a:r>
          </a:p>
        </p:txBody>
      </p:sp>
      <p:pic>
        <p:nvPicPr>
          <p:cNvPr id="6" name="Picture 5" descr="Distance equals (1 divided by 2) multiplied by acceleration multiplied by time multiplied by time."/>
          <p:cNvPicPr>
            <a:picLocks noChangeAspect="1"/>
          </p:cNvPicPr>
          <p:nvPr/>
        </p:nvPicPr>
        <p:blipFill>
          <a:blip r:embed="rId3"/>
          <a:stretch>
            <a:fillRect/>
          </a:stretch>
        </p:blipFill>
        <p:spPr>
          <a:xfrm>
            <a:off x="775558" y="2529211"/>
            <a:ext cx="7283116" cy="412474"/>
          </a:xfrm>
          <a:prstGeom prst="rect">
            <a:avLst/>
          </a:prstGeom>
        </p:spPr>
      </p:pic>
      <p:sp>
        <p:nvSpPr>
          <p:cNvPr id="3" name="Text Placeholder 2"/>
          <p:cNvSpPr>
            <a:spLocks noGrp="1"/>
          </p:cNvSpPr>
          <p:nvPr>
            <p:ph type="body" sz="quarter" idx="4294967295"/>
          </p:nvPr>
        </p:nvSpPr>
        <p:spPr>
          <a:xfrm>
            <a:off x="365124" y="3419077"/>
            <a:ext cx="8082685" cy="1059405"/>
          </a:xfrm>
        </p:spPr>
        <p:txBody>
          <a:bodyPr/>
          <a:lstStyle/>
          <a:p>
            <a:pPr marL="347472" indent="-347472">
              <a:buFont typeface="Arial" panose="020B0604020202020204" pitchFamily="34" charset="0"/>
              <a:buChar char="•"/>
            </a:pPr>
            <a:r>
              <a:rPr lang="en-US" dirty="0"/>
              <a:t>Under free fall, when acceleration </a:t>
            </a:r>
            <a:r>
              <a:rPr lang="en-US" dirty="0" smtClean="0"/>
              <a:t>is 9.8 m/s², the distance from the start is: </a:t>
            </a:r>
            <a:endParaRPr lang="en-US" dirty="0"/>
          </a:p>
        </p:txBody>
      </p:sp>
      <p:sp>
        <p:nvSpPr>
          <p:cNvPr id="5" name="Text Placeholder 4"/>
          <p:cNvSpPr>
            <a:spLocks noGrp="1"/>
          </p:cNvSpPr>
          <p:nvPr>
            <p:ph type="body" sz="quarter" idx="4294967295"/>
          </p:nvPr>
        </p:nvSpPr>
        <p:spPr>
          <a:xfrm>
            <a:off x="363482" y="4343625"/>
            <a:ext cx="4382220" cy="2013967"/>
          </a:xfrm>
        </p:spPr>
        <p:txBody>
          <a:bodyPr/>
          <a:lstStyle/>
          <a:p>
            <a:pPr lvl="1"/>
            <a:r>
              <a:rPr lang="en-US" dirty="0"/>
              <a:t> </a:t>
            </a:r>
            <a:r>
              <a:rPr lang="en-US" dirty="0" smtClean="0"/>
              <a:t>4.9 </a:t>
            </a:r>
            <a:r>
              <a:rPr lang="en-US" dirty="0" smtClean="0"/>
              <a:t>m </a:t>
            </a:r>
            <a:r>
              <a:rPr lang="en-US" dirty="0"/>
              <a:t>after 1 s.</a:t>
            </a:r>
          </a:p>
          <a:p>
            <a:pPr lvl="1"/>
            <a:r>
              <a:rPr lang="en-US" dirty="0"/>
              <a:t> </a:t>
            </a:r>
            <a:r>
              <a:rPr lang="en-US" dirty="0" smtClean="0"/>
              <a:t>19.6 </a:t>
            </a:r>
            <a:r>
              <a:rPr lang="en-US" dirty="0" smtClean="0"/>
              <a:t>m </a:t>
            </a:r>
            <a:r>
              <a:rPr lang="en-US" dirty="0"/>
              <a:t>after 2 s.</a:t>
            </a:r>
          </a:p>
          <a:p>
            <a:pPr lvl="1"/>
            <a:r>
              <a:rPr lang="en-US" dirty="0"/>
              <a:t> </a:t>
            </a:r>
            <a:r>
              <a:rPr lang="en-US" dirty="0" smtClean="0"/>
              <a:t>44.1 </a:t>
            </a:r>
            <a:r>
              <a:rPr lang="en-US" dirty="0" smtClean="0"/>
              <a:t>m </a:t>
            </a:r>
            <a:r>
              <a:rPr lang="en-US" dirty="0"/>
              <a:t>after 3 s.</a:t>
            </a:r>
          </a:p>
          <a:p>
            <a:pPr marL="457200" lvl="1" indent="0">
              <a:buNone/>
            </a:pPr>
            <a:r>
              <a:rPr lang="en-US" dirty="0"/>
              <a:t>And so 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14907"/>
            <a:ext cx="9144000" cy="1093023"/>
          </a:xfrm>
        </p:spPr>
        <p:txBody>
          <a:bodyPr/>
          <a:lstStyle/>
          <a:p>
            <a:r>
              <a:rPr lang="en-US" dirty="0"/>
              <a:t>Free Fall—How Far?</a:t>
            </a:r>
            <a:br>
              <a:rPr lang="en-US" dirty="0"/>
            </a:br>
            <a:r>
              <a:rPr lang="en-US" dirty="0"/>
              <a:t>CHECK YOUR NEIGHBOR </a:t>
            </a:r>
          </a:p>
        </p:txBody>
      </p:sp>
      <p:sp>
        <p:nvSpPr>
          <p:cNvPr id="246786" name="Rectangle 3"/>
          <p:cNvSpPr>
            <a:spLocks noGrp="1" noChangeArrowheads="1"/>
          </p:cNvSpPr>
          <p:nvPr>
            <p:ph idx="4294967295"/>
          </p:nvPr>
        </p:nvSpPr>
        <p:spPr>
          <a:xfrm>
            <a:off x="365125" y="1957255"/>
            <a:ext cx="8229600" cy="2723234"/>
          </a:xfrm>
        </p:spPr>
        <p:txBody>
          <a:bodyPr/>
          <a:lstStyle/>
          <a:p>
            <a:pPr marL="0" indent="0">
              <a:spcAft>
                <a:spcPts val="2900"/>
              </a:spcAft>
              <a:buNone/>
            </a:pPr>
            <a:r>
              <a:rPr lang="en-US" sz="2000" dirty="0"/>
              <a:t>What is the </a:t>
            </a:r>
            <a:r>
              <a:rPr lang="en-US" sz="2000" dirty="0" smtClean="0"/>
              <a:t>approximate distance </a:t>
            </a:r>
            <a:r>
              <a:rPr lang="en-US" sz="2000" dirty="0"/>
              <a:t>fallen after 4 s for a freely falling object starting from rest?</a:t>
            </a:r>
          </a:p>
          <a:p>
            <a:pPr marL="514350" indent="-514350">
              <a:buFont typeface="+mj-lt"/>
              <a:buAutoNum type="alphaUcPeriod"/>
            </a:pPr>
            <a:r>
              <a:rPr lang="en-US" sz="2000" dirty="0"/>
              <a:t>4 m</a:t>
            </a:r>
          </a:p>
          <a:p>
            <a:pPr marL="514350" indent="-514350">
              <a:buFont typeface="+mj-lt"/>
              <a:buAutoNum type="alphaUcPeriod"/>
            </a:pPr>
            <a:r>
              <a:rPr lang="en-US" sz="2000" dirty="0"/>
              <a:t>16 m</a:t>
            </a:r>
          </a:p>
          <a:p>
            <a:pPr marL="514350" indent="-514350">
              <a:buFont typeface="+mj-lt"/>
              <a:buAutoNum type="alphaUcPeriod"/>
            </a:pPr>
            <a:r>
              <a:rPr lang="en-US" sz="2000" dirty="0"/>
              <a:t>40 m</a:t>
            </a:r>
          </a:p>
          <a:p>
            <a:pPr marL="514350" indent="-514350">
              <a:buFont typeface="+mj-lt"/>
              <a:buAutoNum type="alphaUcPeriod"/>
            </a:pPr>
            <a:r>
              <a:rPr lang="en-US" sz="2000" dirty="0"/>
              <a:t>80 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14907"/>
            <a:ext cx="9144000" cy="1054609"/>
          </a:xfrm>
        </p:spPr>
        <p:txBody>
          <a:bodyPr/>
          <a:lstStyle/>
          <a:p>
            <a:r>
              <a:rPr lang="en-US" dirty="0"/>
              <a:t>Free Fall—How Far?</a:t>
            </a:r>
            <a:br>
              <a:rPr lang="en-US" dirty="0"/>
            </a:br>
            <a:r>
              <a:rPr lang="en-US" dirty="0"/>
              <a:t>CHECK YOUR ANSWER </a:t>
            </a:r>
          </a:p>
        </p:txBody>
      </p:sp>
      <p:sp>
        <p:nvSpPr>
          <p:cNvPr id="2" name="Text Placeholder 1"/>
          <p:cNvSpPr>
            <a:spLocks noGrp="1"/>
          </p:cNvSpPr>
          <p:nvPr>
            <p:ph type="body" sz="quarter" idx="12"/>
          </p:nvPr>
        </p:nvSpPr>
        <p:spPr>
          <a:xfrm>
            <a:off x="365125" y="1957602"/>
            <a:ext cx="7814106" cy="1409053"/>
          </a:xfrm>
        </p:spPr>
        <p:txBody>
          <a:bodyPr/>
          <a:lstStyle/>
          <a:p>
            <a:pPr marL="0" indent="0">
              <a:spcAft>
                <a:spcPts val="2900"/>
              </a:spcAft>
              <a:buNone/>
            </a:pPr>
            <a:r>
              <a:rPr lang="en-US" sz="2000" dirty="0"/>
              <a:t>What is the distance fallen after 4 s for a freely falling object starting from rest?</a:t>
            </a:r>
          </a:p>
          <a:p>
            <a:pPr marL="514350" indent="-514350">
              <a:spcAft>
                <a:spcPts val="2900"/>
              </a:spcAft>
              <a:buFont typeface="+mj-lt"/>
              <a:buAutoNum type="alphaUcPeriod" startAt="4"/>
            </a:pPr>
            <a:r>
              <a:rPr lang="en-US" sz="2000" b="1" dirty="0"/>
              <a:t>80 m</a:t>
            </a:r>
            <a:endParaRPr lang="en-US" sz="2000" dirty="0"/>
          </a:p>
        </p:txBody>
      </p:sp>
      <p:sp>
        <p:nvSpPr>
          <p:cNvPr id="3" name="Text Placeholder 2"/>
          <p:cNvSpPr>
            <a:spLocks noGrp="1"/>
          </p:cNvSpPr>
          <p:nvPr>
            <p:ph type="body" sz="quarter" idx="13"/>
          </p:nvPr>
        </p:nvSpPr>
        <p:spPr>
          <a:xfrm>
            <a:off x="399651" y="3729858"/>
            <a:ext cx="1878377" cy="394244"/>
          </a:xfrm>
        </p:spPr>
        <p:txBody>
          <a:bodyPr/>
          <a:lstStyle/>
          <a:p>
            <a:pPr marL="0" indent="0">
              <a:buNone/>
            </a:pPr>
            <a:r>
              <a:rPr lang="en-US" sz="2000" b="1" dirty="0"/>
              <a:t>Explanation:</a:t>
            </a:r>
          </a:p>
        </p:txBody>
      </p:sp>
      <p:pic>
        <p:nvPicPr>
          <p:cNvPr id="9" name="Picture 8" descr="Distance equals (1 divided by 2) multiplied by acceleration multiplied by time multiplied by time"/>
          <p:cNvPicPr>
            <a:picLocks noChangeAspect="1"/>
          </p:cNvPicPr>
          <p:nvPr/>
        </p:nvPicPr>
        <p:blipFill>
          <a:blip r:embed="rId3"/>
          <a:stretch>
            <a:fillRect/>
          </a:stretch>
        </p:blipFill>
        <p:spPr>
          <a:xfrm>
            <a:off x="1233044" y="4239552"/>
            <a:ext cx="5292447" cy="476250"/>
          </a:xfrm>
          <a:prstGeom prst="rect">
            <a:avLst/>
          </a:prstGeom>
        </p:spPr>
      </p:pic>
      <p:sp>
        <p:nvSpPr>
          <p:cNvPr id="6" name="Text Placeholder 5"/>
          <p:cNvSpPr>
            <a:spLocks noGrp="1"/>
          </p:cNvSpPr>
          <p:nvPr>
            <p:ph type="body" sz="quarter" idx="15"/>
          </p:nvPr>
        </p:nvSpPr>
        <p:spPr>
          <a:xfrm>
            <a:off x="376229" y="4662150"/>
            <a:ext cx="570232" cy="388938"/>
          </a:xfrm>
        </p:spPr>
        <p:txBody>
          <a:bodyPr/>
          <a:lstStyle/>
          <a:p>
            <a:pPr marL="0" indent="0">
              <a:buNone/>
            </a:pPr>
            <a:r>
              <a:rPr lang="en-US" sz="2000" dirty="0"/>
              <a:t>So: </a:t>
            </a:r>
          </a:p>
        </p:txBody>
      </p:sp>
      <p:pic>
        <p:nvPicPr>
          <p:cNvPr id="10" name="Picture 9" descr="Distance equals (1 divided by 2) multiplied by 10 m per s squared multiplied by 4 s multiplied by 4 s"/>
          <p:cNvPicPr>
            <a:picLocks noChangeAspect="1"/>
          </p:cNvPicPr>
          <p:nvPr/>
        </p:nvPicPr>
        <p:blipFill>
          <a:blip r:embed="rId4"/>
          <a:stretch>
            <a:fillRect/>
          </a:stretch>
        </p:blipFill>
        <p:spPr>
          <a:xfrm>
            <a:off x="1311800" y="4730013"/>
            <a:ext cx="4657143" cy="314286"/>
          </a:xfrm>
          <a:prstGeom prst="rect">
            <a:avLst/>
          </a:prstGeom>
        </p:spPr>
      </p:pic>
      <p:sp>
        <p:nvSpPr>
          <p:cNvPr id="7" name="Text Placeholder 6"/>
          <p:cNvSpPr>
            <a:spLocks noGrp="1"/>
          </p:cNvSpPr>
          <p:nvPr>
            <p:ph type="body" sz="quarter" idx="16"/>
          </p:nvPr>
        </p:nvSpPr>
        <p:spPr>
          <a:xfrm>
            <a:off x="369008" y="5041396"/>
            <a:ext cx="567849" cy="402739"/>
          </a:xfrm>
        </p:spPr>
        <p:txBody>
          <a:bodyPr/>
          <a:lstStyle/>
          <a:p>
            <a:pPr marL="0" indent="0">
              <a:buNone/>
            </a:pPr>
            <a:r>
              <a:rPr lang="en-US" sz="2000" dirty="0"/>
              <a:t>So:</a:t>
            </a:r>
          </a:p>
        </p:txBody>
      </p:sp>
      <p:pic>
        <p:nvPicPr>
          <p:cNvPr id="14" name="Picture 13" descr="Distance equals 80 m"/>
          <p:cNvPicPr>
            <a:picLocks noChangeAspect="1"/>
          </p:cNvPicPr>
          <p:nvPr/>
        </p:nvPicPr>
        <p:blipFill>
          <a:blip r:embed="rId5"/>
          <a:stretch>
            <a:fillRect/>
          </a:stretch>
        </p:blipFill>
        <p:spPr>
          <a:xfrm>
            <a:off x="1256380" y="5080386"/>
            <a:ext cx="2139549" cy="36375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14907"/>
            <a:ext cx="9144000" cy="1093023"/>
          </a:xfrm>
        </p:spPr>
        <p:txBody>
          <a:bodyPr/>
          <a:lstStyle/>
          <a:p>
            <a:r>
              <a:rPr lang="en-US" dirty="0"/>
              <a:t>Vectors</a:t>
            </a:r>
            <a:br>
              <a:rPr lang="en-US" dirty="0"/>
            </a:br>
            <a:r>
              <a:rPr lang="en-US" dirty="0"/>
              <a:t>CHECK YOUR NEIGHBOR </a:t>
            </a:r>
          </a:p>
        </p:txBody>
      </p:sp>
      <p:sp>
        <p:nvSpPr>
          <p:cNvPr id="246786" name="Rectangle 3"/>
          <p:cNvSpPr>
            <a:spLocks noGrp="1" noChangeArrowheads="1"/>
          </p:cNvSpPr>
          <p:nvPr>
            <p:ph idx="4294967295"/>
          </p:nvPr>
        </p:nvSpPr>
        <p:spPr>
          <a:xfrm>
            <a:off x="365125" y="1957254"/>
            <a:ext cx="8229600" cy="4653915"/>
          </a:xfrm>
        </p:spPr>
        <p:txBody>
          <a:bodyPr/>
          <a:lstStyle/>
          <a:p>
            <a:pPr marL="0" indent="0">
              <a:spcAft>
                <a:spcPts val="3500"/>
              </a:spcAft>
              <a:buNone/>
            </a:pPr>
            <a:r>
              <a:rPr lang="en-US" sz="2400" dirty="0"/>
              <a:t>The 60-km/h crosswind blows the 80-km/h airplane off course at 100 km/h. If the crosswind were 80 km/h, the airplane would travel at 113 km/h at an angle of</a:t>
            </a:r>
          </a:p>
          <a:p>
            <a:pPr marL="514350" indent="-514350">
              <a:buFont typeface="+mj-lt"/>
              <a:buAutoNum type="alphaUcPeriod"/>
            </a:pPr>
            <a:r>
              <a:rPr lang="en-US" sz="2400" dirty="0"/>
              <a:t>less than 45 degrees.</a:t>
            </a:r>
          </a:p>
          <a:p>
            <a:pPr marL="514350" indent="-514350">
              <a:spcBef>
                <a:spcPts val="480"/>
              </a:spcBef>
              <a:buFont typeface="+mj-lt"/>
              <a:buAutoNum type="alphaUcPeriod"/>
            </a:pPr>
            <a:r>
              <a:rPr lang="en-US" sz="2400" dirty="0"/>
              <a:t>45 degrees. </a:t>
            </a:r>
          </a:p>
          <a:p>
            <a:pPr marL="514350" indent="-514350">
              <a:buFont typeface="+mj-lt"/>
              <a:buAutoNum type="alphaUcPeriod"/>
            </a:pPr>
            <a:r>
              <a:rPr lang="en-US" sz="2400" dirty="0"/>
              <a:t>more than 45 degrees.</a:t>
            </a:r>
          </a:p>
          <a:p>
            <a:pPr marL="514350" indent="-514350">
              <a:spcBef>
                <a:spcPts val="620"/>
              </a:spcBef>
              <a:buFont typeface="+mj-lt"/>
              <a:buAutoNum type="alphaUcPeriod"/>
            </a:pPr>
            <a:r>
              <a:rPr lang="en-US" sz="2400" dirty="0"/>
              <a:t>None of the above are correct.</a:t>
            </a:r>
          </a:p>
        </p:txBody>
      </p:sp>
      <p:pic>
        <p:nvPicPr>
          <p:cNvPr id="5" name="Picture 4" descr="Diagram displaying a pair of velocity vectors at right angles to each other  representing velocities 80 km/h and 60 km/h. These vectors make two sides of a rectangle and a third resultant vector representing a velocity of 100 km/h is the diagonal of the rectangle. All 3 vectors are moving in the same direction. (Scale: 1 cm = 20 km/h). A cartoon of a plane is next to the diagram."/>
          <p:cNvPicPr>
            <a:picLocks noChangeAspect="1"/>
          </p:cNvPicPr>
          <p:nvPr/>
        </p:nvPicPr>
        <p:blipFill rotWithShape="1">
          <a:blip r:embed="rId3">
            <a:extLst>
              <a:ext uri="{28A0092B-C50C-407E-A947-70E740481C1C}">
                <a14:useLocalDpi xmlns:a14="http://schemas.microsoft.com/office/drawing/2010/main" val="0"/>
              </a:ext>
            </a:extLst>
          </a:blip>
          <a:srcRect b="3876"/>
          <a:stretch/>
        </p:blipFill>
        <p:spPr>
          <a:xfrm>
            <a:off x="5070764" y="4473465"/>
            <a:ext cx="3965702" cy="2288189"/>
          </a:xfrm>
          <a:prstGeom prst="rect">
            <a:avLst/>
          </a:prstGeom>
        </p:spPr>
      </p:pic>
    </p:spTree>
    <p:extLst>
      <p:ext uri="{BB962C8B-B14F-4D97-AF65-F5344CB8AC3E}">
        <p14:creationId xmlns:p14="http://schemas.microsoft.com/office/powerpoint/2010/main" val="28156846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14907"/>
            <a:ext cx="9144000" cy="1093023"/>
          </a:xfrm>
        </p:spPr>
        <p:txBody>
          <a:bodyPr/>
          <a:lstStyle/>
          <a:p>
            <a:r>
              <a:rPr lang="en-US" dirty="0"/>
              <a:t>Vectors</a:t>
            </a:r>
            <a:br>
              <a:rPr lang="en-US" dirty="0"/>
            </a:br>
            <a:r>
              <a:rPr lang="en-US" dirty="0"/>
              <a:t>CHECK YOUR NEIGHBOR </a:t>
            </a:r>
          </a:p>
        </p:txBody>
      </p:sp>
      <p:sp>
        <p:nvSpPr>
          <p:cNvPr id="246786" name="Rectangle 3"/>
          <p:cNvSpPr>
            <a:spLocks noGrp="1" noChangeArrowheads="1"/>
          </p:cNvSpPr>
          <p:nvPr>
            <p:ph idx="4294967295"/>
          </p:nvPr>
        </p:nvSpPr>
        <p:spPr>
          <a:xfrm>
            <a:off x="365125" y="1957254"/>
            <a:ext cx="8229600" cy="4653915"/>
          </a:xfrm>
        </p:spPr>
        <p:txBody>
          <a:bodyPr/>
          <a:lstStyle/>
          <a:p>
            <a:pPr marL="0" indent="0">
              <a:spcAft>
                <a:spcPts val="3500"/>
              </a:spcAft>
              <a:buNone/>
            </a:pPr>
            <a:r>
              <a:rPr lang="en-US" sz="2400" dirty="0"/>
              <a:t>The 60-km/h crosswind blows the 80-km/h airplane off course at 100 km/h. If the crosswind were 80 km/h, the airplane would travel at </a:t>
            </a:r>
            <a:r>
              <a:rPr lang="en-US" sz="2400" dirty="0" smtClean="0"/>
              <a:t>??</a:t>
            </a:r>
            <a:r>
              <a:rPr lang="en-US" sz="2400" dirty="0" smtClean="0"/>
              <a:t> </a:t>
            </a:r>
            <a:r>
              <a:rPr lang="en-US" sz="2400" dirty="0"/>
              <a:t>km/h at an angle of</a:t>
            </a:r>
          </a:p>
          <a:p>
            <a:pPr marL="514350" indent="-514350">
              <a:buFont typeface="+mj-lt"/>
              <a:buAutoNum type="alphaUcPeriod"/>
            </a:pPr>
            <a:r>
              <a:rPr lang="en-US" sz="2400" dirty="0"/>
              <a:t>less than 45 degrees.</a:t>
            </a:r>
          </a:p>
          <a:p>
            <a:pPr marL="514350" indent="-514350">
              <a:spcBef>
                <a:spcPts val="480"/>
              </a:spcBef>
              <a:buFont typeface="+mj-lt"/>
              <a:buAutoNum type="alphaUcPeriod"/>
            </a:pPr>
            <a:r>
              <a:rPr lang="en-US" sz="2400" dirty="0"/>
              <a:t>45 degrees. </a:t>
            </a:r>
          </a:p>
          <a:p>
            <a:pPr marL="514350" indent="-514350">
              <a:buFont typeface="+mj-lt"/>
              <a:buAutoNum type="alphaUcPeriod"/>
            </a:pPr>
            <a:r>
              <a:rPr lang="en-US" sz="2400" dirty="0"/>
              <a:t>more than 45 degrees.</a:t>
            </a:r>
          </a:p>
          <a:p>
            <a:pPr marL="514350" indent="-514350">
              <a:spcBef>
                <a:spcPts val="620"/>
              </a:spcBef>
              <a:buFont typeface="+mj-lt"/>
              <a:buAutoNum type="alphaUcPeriod"/>
            </a:pPr>
            <a:r>
              <a:rPr lang="en-US" sz="2400" dirty="0"/>
              <a:t>None of the above are correct.</a:t>
            </a:r>
          </a:p>
        </p:txBody>
      </p:sp>
      <p:pic>
        <p:nvPicPr>
          <p:cNvPr id="5" name="Picture 4" descr="Diagram displaying a pair of velocity vectors at right angles to each other  representing velocities 80 km/h and 60 km/h. These vectors make two sides of a rectangle and a third resultant vector representing a velocity of 100 km/h is the diagonal of the rectangle. All 3 vectors are moving in the same direction. (Scale: 1 cm = 20 km/h). A cartoon of a plane is next to the diagram."/>
          <p:cNvPicPr>
            <a:picLocks noChangeAspect="1"/>
          </p:cNvPicPr>
          <p:nvPr/>
        </p:nvPicPr>
        <p:blipFill rotWithShape="1">
          <a:blip r:embed="rId3">
            <a:extLst>
              <a:ext uri="{28A0092B-C50C-407E-A947-70E740481C1C}">
                <a14:useLocalDpi xmlns:a14="http://schemas.microsoft.com/office/drawing/2010/main" val="0"/>
              </a:ext>
            </a:extLst>
          </a:blip>
          <a:srcRect b="3876"/>
          <a:stretch/>
        </p:blipFill>
        <p:spPr>
          <a:xfrm>
            <a:off x="5070764" y="4473465"/>
            <a:ext cx="3965702" cy="2288189"/>
          </a:xfrm>
          <a:prstGeom prst="rect">
            <a:avLst/>
          </a:prstGeom>
        </p:spPr>
      </p:pic>
    </p:spTree>
    <p:extLst>
      <p:ext uri="{BB962C8B-B14F-4D97-AF65-F5344CB8AC3E}">
        <p14:creationId xmlns:p14="http://schemas.microsoft.com/office/powerpoint/2010/main" val="25171603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Vectors</a:t>
            </a:r>
            <a:br>
              <a:rPr lang="en-US" dirty="0"/>
            </a:br>
            <a:r>
              <a:rPr lang="en-US" dirty="0"/>
              <a:t>CHECK YOUR ANSWER </a:t>
            </a:r>
          </a:p>
        </p:txBody>
      </p:sp>
      <p:sp>
        <p:nvSpPr>
          <p:cNvPr id="3" name="Text Placeholder 2"/>
          <p:cNvSpPr>
            <a:spLocks noGrp="1"/>
          </p:cNvSpPr>
          <p:nvPr>
            <p:ph type="body" sz="quarter" idx="11"/>
          </p:nvPr>
        </p:nvSpPr>
        <p:spPr>
          <a:xfrm>
            <a:off x="416719" y="1767278"/>
            <a:ext cx="7874000" cy="2050743"/>
          </a:xfrm>
        </p:spPr>
        <p:txBody>
          <a:bodyPr/>
          <a:lstStyle/>
          <a:p>
            <a:pPr>
              <a:spcAft>
                <a:spcPts val="3500"/>
              </a:spcAft>
            </a:pPr>
            <a:r>
              <a:rPr lang="en-US" dirty="0"/>
              <a:t>The 60-km/h crosswind blows the 80-km/h airplane off course at 100 km/h. If the crosswind were 80 km/h, the airplane would travel at 113 km/h at an angle of</a:t>
            </a:r>
          </a:p>
          <a:p>
            <a:pPr marL="514350" indent="-514350">
              <a:spcAft>
                <a:spcPts val="2000"/>
              </a:spcAft>
              <a:buFont typeface="+mj-lt"/>
              <a:buAutoNum type="alphaUcPeriod" startAt="2"/>
            </a:pPr>
            <a:r>
              <a:rPr lang="en-US" b="1" dirty="0"/>
              <a:t>45 degrees. </a:t>
            </a:r>
          </a:p>
          <a:p>
            <a:endParaRPr lang="en-US" dirty="0"/>
          </a:p>
        </p:txBody>
      </p:sp>
      <p:sp>
        <p:nvSpPr>
          <p:cNvPr id="5" name="Content Placeholder 4"/>
          <p:cNvSpPr>
            <a:spLocks noGrp="1"/>
          </p:cNvSpPr>
          <p:nvPr>
            <p:ph sz="quarter" idx="12"/>
          </p:nvPr>
        </p:nvSpPr>
        <p:spPr>
          <a:xfrm>
            <a:off x="416718" y="3950121"/>
            <a:ext cx="8112919" cy="1897062"/>
          </a:xfrm>
        </p:spPr>
        <p:txBody>
          <a:bodyPr/>
          <a:lstStyle/>
          <a:p>
            <a:r>
              <a:rPr lang="en-US" b="1" dirty="0"/>
              <a:t>Comment:</a:t>
            </a:r>
          </a:p>
          <a:p>
            <a:pPr>
              <a:spcBef>
                <a:spcPts val="620"/>
              </a:spcBef>
            </a:pPr>
            <a:r>
              <a:rPr lang="en-US" dirty="0"/>
              <a:t>The parallelogram would then be a square with a 45-degree </a:t>
            </a:r>
            <a:r>
              <a:rPr lang="en-US" dirty="0" err="1"/>
              <a:t>diagona</a:t>
            </a:r>
            <a:endParaRPr lang="en-US" dirty="0"/>
          </a:p>
        </p:txBody>
      </p:sp>
    </p:spTree>
    <p:extLst>
      <p:ext uri="{BB962C8B-B14F-4D97-AF65-F5344CB8AC3E}">
        <p14:creationId xmlns:p14="http://schemas.microsoft.com/office/powerpoint/2010/main" val="2608597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dirty="0"/>
              <a:t>Motion Is Relative</a:t>
            </a:r>
          </a:p>
        </p:txBody>
      </p:sp>
      <p:sp>
        <p:nvSpPr>
          <p:cNvPr id="6148" name="Rectangle 3"/>
          <p:cNvSpPr>
            <a:spLocks noGrp="1" noChangeArrowheads="1"/>
          </p:cNvSpPr>
          <p:nvPr>
            <p:ph idx="4294967295"/>
          </p:nvPr>
        </p:nvSpPr>
        <p:spPr>
          <a:xfrm>
            <a:off x="365125" y="1957254"/>
            <a:ext cx="8229600" cy="4653915"/>
          </a:xfrm>
        </p:spPr>
        <p:txBody>
          <a:bodyPr/>
          <a:lstStyle/>
          <a:p>
            <a:r>
              <a:rPr lang="en-US" dirty="0"/>
              <a:t>Motion of objects is always described as </a:t>
            </a:r>
            <a:r>
              <a:rPr lang="en-US" i="1" dirty="0"/>
              <a:t>relative</a:t>
            </a:r>
            <a:r>
              <a:rPr lang="en-US" dirty="0"/>
              <a:t> to something else. For example:</a:t>
            </a:r>
          </a:p>
          <a:p>
            <a:pPr lvl="1"/>
            <a:r>
              <a:rPr lang="en-US" dirty="0"/>
              <a:t>You walk on the road</a:t>
            </a:r>
            <a:br>
              <a:rPr lang="en-US" dirty="0"/>
            </a:br>
            <a:r>
              <a:rPr lang="en-US" dirty="0"/>
              <a:t>relative to Earth, but </a:t>
            </a:r>
            <a:br>
              <a:rPr lang="en-US" dirty="0"/>
            </a:br>
            <a:r>
              <a:rPr lang="en-US" dirty="0"/>
              <a:t>Earth is moving relative</a:t>
            </a:r>
            <a:br>
              <a:rPr lang="en-US" dirty="0"/>
            </a:br>
            <a:r>
              <a:rPr lang="en-US" dirty="0"/>
              <a:t>to the Sun. </a:t>
            </a:r>
          </a:p>
          <a:p>
            <a:pPr lvl="1"/>
            <a:r>
              <a:rPr lang="en-US" dirty="0"/>
              <a:t>So your motion relative</a:t>
            </a:r>
            <a:br>
              <a:rPr lang="en-US" dirty="0"/>
            </a:br>
            <a:r>
              <a:rPr lang="en-US" dirty="0"/>
              <a:t>to the Sun is different from</a:t>
            </a:r>
            <a:br>
              <a:rPr lang="en-US" dirty="0"/>
            </a:br>
            <a:r>
              <a:rPr lang="en-US" dirty="0"/>
              <a:t>your motion relative to Earth.</a:t>
            </a:r>
          </a:p>
        </p:txBody>
      </p:sp>
      <p:pic>
        <p:nvPicPr>
          <p:cNvPr id="6" name="Picture 5" descr="Cartoon representation of the Sun with the Earth orbiting around it."/>
          <p:cNvPicPr>
            <a:picLocks noChangeAspect="1"/>
          </p:cNvPicPr>
          <p:nvPr/>
        </p:nvPicPr>
        <p:blipFill rotWithShape="1">
          <a:blip r:embed="rId3">
            <a:extLst>
              <a:ext uri="{28A0092B-C50C-407E-A947-70E740481C1C}">
                <a14:useLocalDpi xmlns:a14="http://schemas.microsoft.com/office/drawing/2010/main" val="0"/>
              </a:ext>
            </a:extLst>
          </a:blip>
          <a:srcRect b="3296"/>
          <a:stretch/>
        </p:blipFill>
        <p:spPr>
          <a:xfrm>
            <a:off x="5026326" y="2888974"/>
            <a:ext cx="3855806" cy="222508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614908"/>
            <a:ext cx="9144000" cy="1077218"/>
          </a:xfrm>
        </p:spPr>
        <p:txBody>
          <a:bodyPr/>
          <a:lstStyle/>
          <a:p>
            <a:r>
              <a:rPr lang="en-US" dirty="0"/>
              <a:t>Vectors</a:t>
            </a:r>
            <a:br>
              <a:rPr lang="en-US" dirty="0"/>
            </a:br>
            <a:r>
              <a:rPr lang="en-US" dirty="0"/>
              <a:t>CHECK YOUR NEIGHBOR, Continued </a:t>
            </a:r>
          </a:p>
        </p:txBody>
      </p:sp>
      <p:sp>
        <p:nvSpPr>
          <p:cNvPr id="442371" name="Rectangle 3"/>
          <p:cNvSpPr>
            <a:spLocks noGrp="1" noChangeArrowheads="1"/>
          </p:cNvSpPr>
          <p:nvPr>
            <p:ph idx="4294967295"/>
          </p:nvPr>
        </p:nvSpPr>
        <p:spPr>
          <a:xfrm>
            <a:off x="365125" y="1957254"/>
            <a:ext cx="8229600" cy="4653915"/>
          </a:xfrm>
        </p:spPr>
        <p:txBody>
          <a:bodyPr/>
          <a:lstStyle/>
          <a:p>
            <a:pPr marL="0" indent="0">
              <a:spcAft>
                <a:spcPts val="2900"/>
              </a:spcAft>
              <a:buNone/>
            </a:pPr>
            <a:r>
              <a:rPr lang="en-US" sz="2000" dirty="0"/>
              <a:t>You run horizontally at 4 m/s in a vertically falling rain that falls at 4 m/s. Relative to you, the raindrops are falling at an angle of</a:t>
            </a:r>
          </a:p>
          <a:p>
            <a:pPr marL="514350" indent="-514350">
              <a:buFont typeface="+mj-lt"/>
              <a:buAutoNum type="alphaUcPeriod"/>
            </a:pPr>
            <a:r>
              <a:rPr lang="en-US" sz="2000" dirty="0"/>
              <a:t>0</a:t>
            </a:r>
            <a:r>
              <a:rPr lang="en-US" sz="2000" dirty="0">
                <a:sym typeface="Symbol" charset="0"/>
              </a:rPr>
              <a:t>°</a:t>
            </a:r>
            <a:r>
              <a:rPr lang="en-US" sz="2000" dirty="0"/>
              <a:t>.</a:t>
            </a:r>
          </a:p>
          <a:p>
            <a:pPr marL="514350" indent="-514350">
              <a:buFont typeface="+mj-lt"/>
              <a:buAutoNum type="alphaUcPeriod"/>
            </a:pPr>
            <a:r>
              <a:rPr lang="en-US" sz="2000" dirty="0"/>
              <a:t>45</a:t>
            </a:r>
            <a:r>
              <a:rPr lang="en-US" sz="2000" dirty="0">
                <a:sym typeface="Symbol" charset="0"/>
              </a:rPr>
              <a:t>°.</a:t>
            </a:r>
            <a:r>
              <a:rPr lang="en-US" sz="2000" dirty="0"/>
              <a:t> </a:t>
            </a:r>
          </a:p>
          <a:p>
            <a:pPr marL="514350" indent="-514350">
              <a:spcBef>
                <a:spcPts val="440"/>
              </a:spcBef>
              <a:buFont typeface="+mj-lt"/>
              <a:buAutoNum type="alphaUcPeriod"/>
            </a:pPr>
            <a:r>
              <a:rPr lang="en-US" sz="2000" dirty="0"/>
              <a:t>53</a:t>
            </a:r>
            <a:r>
              <a:rPr lang="en-US" sz="2000" dirty="0">
                <a:sym typeface="Symbol" charset="0"/>
              </a:rPr>
              <a:t>°.</a:t>
            </a:r>
            <a:endParaRPr lang="en-US" sz="2000" dirty="0"/>
          </a:p>
          <a:p>
            <a:pPr marL="514350" indent="-514350">
              <a:spcBef>
                <a:spcPts val="600"/>
              </a:spcBef>
              <a:buFont typeface="+mj-lt"/>
              <a:buAutoNum type="alphaUcPeriod"/>
            </a:pPr>
            <a:r>
              <a:rPr lang="en-US" sz="2000" dirty="0"/>
              <a:t>90</a:t>
            </a:r>
            <a:r>
              <a:rPr lang="en-US" sz="2000" dirty="0">
                <a:sym typeface="Symbol" charset="0"/>
              </a:rPr>
              <a:t>°.</a:t>
            </a:r>
          </a:p>
        </p:txBody>
      </p:sp>
    </p:spTree>
    <p:extLst>
      <p:ext uri="{BB962C8B-B14F-4D97-AF65-F5344CB8AC3E}">
        <p14:creationId xmlns:p14="http://schemas.microsoft.com/office/powerpoint/2010/main" val="22035144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t>Vectors</a:t>
            </a:r>
            <a:br>
              <a:rPr lang="en-US" dirty="0"/>
            </a:br>
            <a:r>
              <a:rPr lang="en-US" dirty="0"/>
              <a:t>CHECK YOUR ANSWER, Continued </a:t>
            </a:r>
          </a:p>
        </p:txBody>
      </p:sp>
      <p:sp>
        <p:nvSpPr>
          <p:cNvPr id="3" name="Text Placeholder 2"/>
          <p:cNvSpPr>
            <a:spLocks noGrp="1"/>
          </p:cNvSpPr>
          <p:nvPr>
            <p:ph type="body" sz="quarter" idx="11"/>
          </p:nvPr>
        </p:nvSpPr>
        <p:spPr>
          <a:xfrm>
            <a:off x="386347" y="1799139"/>
            <a:ext cx="7874000" cy="1617829"/>
          </a:xfrm>
        </p:spPr>
        <p:txBody>
          <a:bodyPr/>
          <a:lstStyle/>
          <a:p>
            <a:pPr>
              <a:spcAft>
                <a:spcPts val="2900"/>
              </a:spcAft>
            </a:pPr>
            <a:r>
              <a:rPr lang="en-US" dirty="0"/>
              <a:t>You run horizontally at 4 m/s in a vertically falling rain that falls at 4 m/s. Relative to you, the raindrops are falling at an angle of</a:t>
            </a:r>
          </a:p>
          <a:p>
            <a:pPr marL="514350" indent="-514350">
              <a:spcAft>
                <a:spcPts val="2000"/>
              </a:spcAft>
              <a:buFont typeface="+mj-lt"/>
              <a:buAutoNum type="alphaUcPeriod" startAt="2"/>
            </a:pPr>
            <a:r>
              <a:rPr lang="en-US" b="1" dirty="0"/>
              <a:t>45</a:t>
            </a:r>
            <a:r>
              <a:rPr lang="en-US" b="1" dirty="0">
                <a:sym typeface="Symbol" charset="0"/>
              </a:rPr>
              <a:t>°.</a:t>
            </a:r>
            <a:r>
              <a:rPr lang="en-US" dirty="0"/>
              <a:t> </a:t>
            </a:r>
          </a:p>
          <a:p>
            <a:endParaRPr lang="en-US" dirty="0"/>
          </a:p>
        </p:txBody>
      </p:sp>
      <p:sp>
        <p:nvSpPr>
          <p:cNvPr id="4" name="Content Placeholder 3"/>
          <p:cNvSpPr>
            <a:spLocks noGrp="1"/>
          </p:cNvSpPr>
          <p:nvPr>
            <p:ph sz="quarter" idx="12"/>
          </p:nvPr>
        </p:nvSpPr>
        <p:spPr>
          <a:xfrm>
            <a:off x="396081" y="3541885"/>
            <a:ext cx="8351838" cy="1897062"/>
          </a:xfrm>
        </p:spPr>
        <p:txBody>
          <a:bodyPr/>
          <a:lstStyle/>
          <a:p>
            <a:r>
              <a:rPr lang="en-US" b="1" dirty="0"/>
              <a:t>Explanation:</a:t>
            </a:r>
            <a:r>
              <a:rPr lang="en-US" dirty="0"/>
              <a:t/>
            </a:r>
            <a:br>
              <a:rPr lang="en-US" dirty="0"/>
            </a:br>
            <a:r>
              <a:rPr lang="en-US" dirty="0"/>
              <a:t>The horizontal 4 m/s and vertical 4 m/s combine by the parallelogram rule to produce a resultant of 5.6 m/s at 45</a:t>
            </a:r>
            <a:r>
              <a:rPr lang="en-US" dirty="0">
                <a:sym typeface="Symbol" charset="0"/>
              </a:rPr>
              <a:t>°</a:t>
            </a:r>
            <a:r>
              <a:rPr lang="en-US" dirty="0"/>
              <a:t>. Again, the parallelogram is a square.</a:t>
            </a:r>
          </a:p>
          <a:p>
            <a:endParaRPr lang="en-US" dirty="0"/>
          </a:p>
        </p:txBody>
      </p:sp>
    </p:spTree>
    <p:extLst>
      <p:ext uri="{BB962C8B-B14F-4D97-AF65-F5344CB8AC3E}">
        <p14:creationId xmlns:p14="http://schemas.microsoft.com/office/powerpoint/2010/main" val="25618081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Speed</a:t>
            </a:r>
          </a:p>
        </p:txBody>
      </p:sp>
      <p:sp>
        <p:nvSpPr>
          <p:cNvPr id="3" name="Text Placeholder 2"/>
          <p:cNvSpPr>
            <a:spLocks noGrp="1"/>
          </p:cNvSpPr>
          <p:nvPr>
            <p:ph type="body" sz="quarter" idx="12"/>
          </p:nvPr>
        </p:nvSpPr>
        <p:spPr>
          <a:xfrm>
            <a:off x="341313" y="1479272"/>
            <a:ext cx="8802687" cy="1920365"/>
          </a:xfrm>
        </p:spPr>
        <p:txBody>
          <a:bodyPr/>
          <a:lstStyle/>
          <a:p>
            <a:pPr>
              <a:spcBef>
                <a:spcPts val="672"/>
              </a:spcBef>
            </a:pPr>
            <a:r>
              <a:rPr lang="en-US" dirty="0"/>
              <a:t>Defined as the distance covered per amount of travel time.</a:t>
            </a:r>
          </a:p>
          <a:p>
            <a:pPr>
              <a:spcBef>
                <a:spcPts val="672"/>
              </a:spcBef>
            </a:pPr>
            <a:r>
              <a:rPr lang="en-US" dirty="0"/>
              <a:t>Units are meters per </a:t>
            </a:r>
            <a:r>
              <a:rPr lang="en-US" dirty="0" smtClean="0"/>
              <a:t>second or </a:t>
            </a:r>
            <a:r>
              <a:rPr lang="en-US" dirty="0" err="1" smtClean="0"/>
              <a:t>ft</a:t>
            </a:r>
            <a:r>
              <a:rPr lang="en-US" dirty="0" smtClean="0"/>
              <a:t> / s</a:t>
            </a:r>
            <a:endParaRPr lang="en-US" dirty="0"/>
          </a:p>
          <a:p>
            <a:pPr>
              <a:spcBef>
                <a:spcPts val="672"/>
              </a:spcBef>
            </a:pPr>
            <a:r>
              <a:rPr lang="en-US" dirty="0"/>
              <a:t>In equation form:</a:t>
            </a:r>
          </a:p>
        </p:txBody>
      </p:sp>
      <p:pic>
        <p:nvPicPr>
          <p:cNvPr id="2" name="Picture 1" descr="Speed equals distance over time."/>
          <p:cNvPicPr>
            <a:picLocks noChangeAspect="1"/>
          </p:cNvPicPr>
          <p:nvPr/>
        </p:nvPicPr>
        <p:blipFill>
          <a:blip r:embed="rId3"/>
          <a:stretch>
            <a:fillRect/>
          </a:stretch>
        </p:blipFill>
        <p:spPr>
          <a:xfrm>
            <a:off x="2005889" y="3717417"/>
            <a:ext cx="2705100" cy="809625"/>
          </a:xfrm>
          <a:prstGeom prst="rect">
            <a:avLst/>
          </a:prstGeom>
        </p:spPr>
      </p:pic>
      <mc:AlternateContent xmlns:mc="http://schemas.openxmlformats.org/markup-compatibility/2006" xmlns:a14="http://schemas.microsoft.com/office/drawing/2010/main">
        <mc:Choice Requires="a14">
          <p:sp>
            <p:nvSpPr>
              <p:cNvPr id="4" name="Text Placeholder 3"/>
              <p:cNvSpPr>
                <a:spLocks noGrp="1"/>
              </p:cNvSpPr>
              <p:nvPr>
                <p:ph type="body" sz="quarter" idx="13"/>
              </p:nvPr>
            </p:nvSpPr>
            <p:spPr>
              <a:xfrm>
                <a:off x="354734" y="4643055"/>
                <a:ext cx="8113857" cy="877307"/>
              </a:xfrm>
            </p:spPr>
            <p:txBody>
              <a:bodyPr/>
              <a:lstStyle/>
              <a:p>
                <a:r>
                  <a:rPr lang="en-US" dirty="0"/>
                  <a:t>v</a:t>
                </a:r>
                <a:r>
                  <a:rPr lang="en-US" dirty="0" smtClean="0"/>
                  <a:t> = </a:t>
                </a:r>
                <a14:m>
                  <m:oMath xmlns:m="http://schemas.openxmlformats.org/officeDocument/2006/math">
                    <m:f>
                      <m:fPr>
                        <m:ctrlPr>
                          <a:rPr lang="en-US" i="1" smtClean="0">
                            <a:latin typeface="Cambria Math"/>
                          </a:rPr>
                        </m:ctrlPr>
                      </m:fPr>
                      <m:num>
                        <m:r>
                          <a:rPr lang="en-US" b="0" i="1" smtClean="0">
                            <a:latin typeface="Cambria Math"/>
                          </a:rPr>
                          <m:t>𝑑</m:t>
                        </m:r>
                      </m:num>
                      <m:den>
                        <m:r>
                          <a:rPr lang="en-US" b="0" i="1" smtClean="0">
                            <a:latin typeface="Cambria Math"/>
                          </a:rPr>
                          <m:t>𝑡</m:t>
                        </m:r>
                      </m:den>
                    </m:f>
                  </m:oMath>
                </a14:m>
                <a:endParaRPr lang="en-US" dirty="0" smtClean="0"/>
              </a:p>
              <a:p>
                <a:r>
                  <a:rPr lang="en-US" dirty="0" smtClean="0"/>
                  <a:t> Example</a:t>
                </a:r>
                <a:r>
                  <a:rPr lang="en-US" dirty="0"/>
                  <a:t>: A girl runs 4 meters in 2 s. Her speed is 2 m/s.</a:t>
                </a:r>
              </a:p>
            </p:txBody>
          </p:sp>
        </mc:Choice>
        <mc:Fallback xmlns="">
          <p:sp>
            <p:nvSpPr>
              <p:cNvPr id="4" name="Text Placeholder 3"/>
              <p:cNvSpPr>
                <a:spLocks noGrp="1" noRot="1" noChangeAspect="1" noMove="1" noResize="1" noEditPoints="1" noAdjustHandles="1" noChangeArrowheads="1" noChangeShapeType="1" noTextEdit="1"/>
              </p:cNvSpPr>
              <p:nvPr>
                <p:ph type="body" sz="quarter" idx="13"/>
              </p:nvPr>
            </p:nvSpPr>
            <p:spPr>
              <a:xfrm>
                <a:off x="354734" y="4643055"/>
                <a:ext cx="8113857" cy="877307"/>
              </a:xfrm>
              <a:blipFill rotWithShape="1">
                <a:blip r:embed="rId4"/>
                <a:stretch>
                  <a:fillRect l="-1277" r="-2404" b="-106944"/>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Average Speed</a:t>
            </a:r>
          </a:p>
        </p:txBody>
      </p:sp>
      <p:sp>
        <p:nvSpPr>
          <p:cNvPr id="4" name="Text Placeholder 3"/>
          <p:cNvSpPr>
            <a:spLocks noGrp="1"/>
          </p:cNvSpPr>
          <p:nvPr>
            <p:ph type="body" sz="quarter" idx="12"/>
          </p:nvPr>
        </p:nvSpPr>
        <p:spPr>
          <a:xfrm>
            <a:off x="365125" y="1961684"/>
            <a:ext cx="8091487" cy="2383125"/>
          </a:xfrm>
        </p:spPr>
        <p:txBody>
          <a:bodyPr/>
          <a:lstStyle/>
          <a:p>
            <a:r>
              <a:rPr lang="en-US" dirty="0"/>
              <a:t>The total distance covered divided by the total travel time.</a:t>
            </a:r>
          </a:p>
          <a:p>
            <a:pPr lvl="1"/>
            <a:r>
              <a:rPr lang="en-US" dirty="0" err="1"/>
              <a:t>Doesn</a:t>
            </a:r>
            <a:r>
              <a:rPr lang="fr-FR" dirty="0"/>
              <a:t>'</a:t>
            </a:r>
            <a:r>
              <a:rPr lang="en-US" dirty="0"/>
              <a:t>t indicate various instantaneous speeds along the way.</a:t>
            </a:r>
          </a:p>
          <a:p>
            <a:r>
              <a:rPr lang="en-US" dirty="0"/>
              <a:t>In equation form:</a:t>
            </a:r>
          </a:p>
        </p:txBody>
      </p:sp>
      <p:pic>
        <p:nvPicPr>
          <p:cNvPr id="2" name="Picture 1" descr="Average speed equals total distance covered over time interval."/>
          <p:cNvPicPr>
            <a:picLocks noChangeAspect="1"/>
          </p:cNvPicPr>
          <p:nvPr/>
        </p:nvPicPr>
        <p:blipFill>
          <a:blip r:embed="rId3"/>
          <a:stretch>
            <a:fillRect/>
          </a:stretch>
        </p:blipFill>
        <p:spPr>
          <a:xfrm>
            <a:off x="1662905" y="4488343"/>
            <a:ext cx="5495925" cy="742950"/>
          </a:xfrm>
          <a:prstGeom prst="rect">
            <a:avLst/>
          </a:prstGeom>
        </p:spPr>
      </p:pic>
      <p:sp>
        <p:nvSpPr>
          <p:cNvPr id="5" name="Text Placeholder 4"/>
          <p:cNvSpPr>
            <a:spLocks noGrp="1"/>
          </p:cNvSpPr>
          <p:nvPr>
            <p:ph type="body" sz="quarter" idx="13"/>
          </p:nvPr>
        </p:nvSpPr>
        <p:spPr>
          <a:xfrm>
            <a:off x="365125" y="5374828"/>
            <a:ext cx="8091487" cy="995281"/>
          </a:xfrm>
        </p:spPr>
        <p:txBody>
          <a:bodyPr/>
          <a:lstStyle/>
          <a:p>
            <a:r>
              <a:rPr lang="en-US" dirty="0"/>
              <a:t>Example: Drive a distance of 200 km in 2 h and your average speed is 100 km/h.</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0" y="614908"/>
            <a:ext cx="9144000" cy="584775"/>
          </a:xfrm>
        </p:spPr>
        <p:txBody>
          <a:bodyPr/>
          <a:lstStyle/>
          <a:p>
            <a:r>
              <a:rPr lang="en-US" dirty="0"/>
              <a:t>Motion Is </a:t>
            </a:r>
            <a:r>
              <a:rPr lang="en-US" dirty="0" smtClean="0"/>
              <a:t>Relative</a:t>
            </a:r>
            <a:r>
              <a:rPr lang="en-US" sz="800" dirty="0" smtClean="0"/>
              <a:t>2B 1A 2A 4A</a:t>
            </a:r>
            <a:endParaRPr lang="en-US" dirty="0"/>
          </a:p>
        </p:txBody>
      </p:sp>
      <mc:AlternateContent xmlns:mc="http://schemas.openxmlformats.org/markup-compatibility/2006" xmlns:a14="http://schemas.microsoft.com/office/drawing/2010/main">
        <mc:Choice Requires="a14">
          <p:sp>
            <p:nvSpPr>
              <p:cNvPr id="6148" name="Rectangle 3"/>
              <p:cNvSpPr>
                <a:spLocks noGrp="1" noChangeArrowheads="1"/>
              </p:cNvSpPr>
              <p:nvPr>
                <p:ph idx="4294967295"/>
              </p:nvPr>
            </p:nvSpPr>
            <p:spPr>
              <a:xfrm>
                <a:off x="354734" y="1271454"/>
                <a:ext cx="8229600" cy="5399510"/>
              </a:xfrm>
            </p:spPr>
            <p:txBody>
              <a:bodyPr/>
              <a:lstStyle/>
              <a:p>
                <a:pPr marL="0" indent="0">
                  <a:buNone/>
                </a:pPr>
                <a:r>
                  <a:rPr lang="en-US" dirty="0" smtClean="0"/>
                  <a:t>Calculate your speed due to the</a:t>
                </a:r>
              </a:p>
              <a:p>
                <a:pPr marL="0" indent="0">
                  <a:buNone/>
                </a:pPr>
                <a:r>
                  <a:rPr lang="en-US" dirty="0" smtClean="0"/>
                  <a:t>Earth’s revolving around the sun.</a:t>
                </a:r>
              </a:p>
              <a:p>
                <a:pPr marL="0" indent="0">
                  <a:buNone/>
                </a:pPr>
                <a:r>
                  <a:rPr lang="en-US" sz="4000" dirty="0" smtClean="0"/>
                  <a:t>G: r = 93 million mi, </a:t>
                </a:r>
              </a:p>
              <a:p>
                <a:pPr marL="0" indent="0">
                  <a:buNone/>
                </a:pPr>
                <a:r>
                  <a:rPr lang="en-US" sz="4000" dirty="0"/>
                  <a:t>	</a:t>
                </a:r>
                <a:r>
                  <a:rPr lang="en-US" sz="4000" dirty="0" smtClean="0"/>
                  <a:t>			t = 1 year = 8760 h</a:t>
                </a:r>
              </a:p>
              <a:p>
                <a:pPr marL="0" indent="0">
                  <a:buNone/>
                </a:pPr>
                <a:r>
                  <a:rPr lang="en-US" sz="4000" dirty="0" smtClean="0"/>
                  <a:t>F: v = ??		E: v = d/t,  c = 2</a:t>
                </a:r>
                <a:r>
                  <a:rPr lang="el-GR" sz="4000" dirty="0" smtClean="0"/>
                  <a:t>π</a:t>
                </a:r>
                <a:r>
                  <a:rPr lang="en-US" sz="4000" dirty="0" smtClean="0"/>
                  <a:t>r</a:t>
                </a:r>
              </a:p>
              <a:p>
                <a:pPr marL="0" indent="0">
                  <a:buNone/>
                </a:pPr>
                <a:r>
                  <a:rPr lang="en-US" sz="4000" dirty="0" smtClean="0"/>
                  <a:t>S&amp;S: c = 5.8 x 10</a:t>
                </a:r>
                <a:r>
                  <a:rPr lang="en-US" sz="4000" baseline="30000" dirty="0" smtClean="0"/>
                  <a:t>8</a:t>
                </a:r>
                <a:r>
                  <a:rPr lang="en-US" sz="4000" dirty="0" smtClean="0"/>
                  <a:t> mi, v = </a:t>
                </a:r>
                <a14:m>
                  <m:oMath xmlns:m="http://schemas.openxmlformats.org/officeDocument/2006/math">
                    <m:f>
                      <m:fPr>
                        <m:ctrlPr>
                          <a:rPr lang="en-US" sz="4000" i="1" smtClean="0">
                            <a:latin typeface="Cambria Math"/>
                          </a:rPr>
                        </m:ctrlPr>
                      </m:fPr>
                      <m:num>
                        <m:r>
                          <a:rPr lang="en-US" sz="4000" b="0" i="1" smtClean="0">
                            <a:latin typeface="Cambria Math"/>
                          </a:rPr>
                          <m:t>5.8 </m:t>
                        </m:r>
                        <m:r>
                          <a:rPr lang="en-US" sz="4000" b="0" i="1" smtClean="0">
                            <a:latin typeface="Cambria Math"/>
                          </a:rPr>
                          <m:t>𝑥</m:t>
                        </m:r>
                        <m:r>
                          <a:rPr lang="en-US" sz="4000" b="0" i="1" smtClean="0">
                            <a:latin typeface="Cambria Math"/>
                          </a:rPr>
                          <m:t> 1</m:t>
                        </m:r>
                        <m:sSup>
                          <m:sSupPr>
                            <m:ctrlPr>
                              <a:rPr lang="en-US" sz="4000" b="0" i="1" smtClean="0">
                                <a:latin typeface="Cambria Math"/>
                              </a:rPr>
                            </m:ctrlPr>
                          </m:sSupPr>
                          <m:e>
                            <m:r>
                              <a:rPr lang="en-US" sz="4000" b="0" i="1" smtClean="0">
                                <a:latin typeface="Cambria Math"/>
                              </a:rPr>
                              <m:t>0</m:t>
                            </m:r>
                          </m:e>
                          <m:sup>
                            <m:r>
                              <a:rPr lang="en-US" sz="4000" b="0" i="1" smtClean="0">
                                <a:latin typeface="Cambria Math"/>
                              </a:rPr>
                              <m:t>8</m:t>
                            </m:r>
                          </m:sup>
                        </m:sSup>
                      </m:num>
                      <m:den>
                        <m:r>
                          <a:rPr lang="en-US" sz="4000" b="0" i="1" smtClean="0">
                            <a:latin typeface="Cambria Math"/>
                          </a:rPr>
                          <m:t>8760</m:t>
                        </m:r>
                      </m:den>
                    </m:f>
                  </m:oMath>
                </a14:m>
                <a:endParaRPr lang="en-US" sz="4000" dirty="0" smtClean="0"/>
              </a:p>
              <a:p>
                <a:pPr marL="0" indent="0">
                  <a:buNone/>
                </a:pPr>
                <a:r>
                  <a:rPr lang="en-US" sz="4000" dirty="0" smtClean="0"/>
                  <a:t>A:  v = 66,700 mph</a:t>
                </a:r>
                <a:endParaRPr lang="en-US" sz="4000" dirty="0"/>
              </a:p>
            </p:txBody>
          </p:sp>
        </mc:Choice>
        <mc:Fallback xmlns="">
          <p:sp>
            <p:nvSpPr>
              <p:cNvPr id="6148" name="Rectangle 3"/>
              <p:cNvSpPr>
                <a:spLocks noGrp="1" noRot="1" noChangeAspect="1" noMove="1" noResize="1" noEditPoints="1" noAdjustHandles="1" noChangeArrowheads="1" noChangeShapeType="1" noTextEdit="1"/>
              </p:cNvSpPr>
              <p:nvPr>
                <p:ph idx="4294967295"/>
              </p:nvPr>
            </p:nvSpPr>
            <p:spPr>
              <a:xfrm>
                <a:off x="354734" y="1271454"/>
                <a:ext cx="8229600" cy="5399510"/>
              </a:xfrm>
              <a:blipFill rotWithShape="1">
                <a:blip r:embed="rId3"/>
                <a:stretch>
                  <a:fillRect l="-2593" t="-1130" r="-1185"/>
                </a:stretch>
              </a:blipFill>
            </p:spPr>
            <p:txBody>
              <a:bodyPr/>
              <a:lstStyle/>
              <a:p>
                <a:r>
                  <a:rPr lang="en-US">
                    <a:noFill/>
                  </a:rPr>
                  <a:t> </a:t>
                </a:r>
              </a:p>
            </p:txBody>
          </p:sp>
        </mc:Fallback>
      </mc:AlternateContent>
      <p:pic>
        <p:nvPicPr>
          <p:cNvPr id="6" name="Picture 5" descr="Cartoon representation of the Sun with the Earth orbiting around it."/>
          <p:cNvPicPr>
            <a:picLocks noChangeAspect="1"/>
          </p:cNvPicPr>
          <p:nvPr/>
        </p:nvPicPr>
        <p:blipFill rotWithShape="1">
          <a:blip r:embed="rId4">
            <a:extLst>
              <a:ext uri="{28A0092B-C50C-407E-A947-70E740481C1C}">
                <a14:useLocalDpi xmlns:a14="http://schemas.microsoft.com/office/drawing/2010/main" val="0"/>
              </a:ext>
            </a:extLst>
          </a:blip>
          <a:srcRect b="3296"/>
          <a:stretch/>
        </p:blipFill>
        <p:spPr>
          <a:xfrm>
            <a:off x="6026726" y="706883"/>
            <a:ext cx="2930237" cy="1690961"/>
          </a:xfrm>
          <a:prstGeom prst="rect">
            <a:avLst/>
          </a:prstGeom>
        </p:spPr>
      </p:pic>
      <p:sp>
        <p:nvSpPr>
          <p:cNvPr id="2" name="Oval 1"/>
          <p:cNvSpPr/>
          <p:nvPr/>
        </p:nvSpPr>
        <p:spPr bwMode="auto">
          <a:xfrm>
            <a:off x="862444" y="5663046"/>
            <a:ext cx="4457700" cy="779318"/>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Tree>
    <p:extLst>
      <p:ext uri="{BB962C8B-B14F-4D97-AF65-F5344CB8AC3E}">
        <p14:creationId xmlns:p14="http://schemas.microsoft.com/office/powerpoint/2010/main" val="170567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8">
                                            <p:txEl>
                                              <p:pRg st="2" end="2"/>
                                            </p:txEl>
                                          </p:spTgt>
                                        </p:tgtEl>
                                        <p:attrNameLst>
                                          <p:attrName>style.visibility</p:attrName>
                                        </p:attrNameLst>
                                      </p:cBhvr>
                                      <p:to>
                                        <p:strVal val="visible"/>
                                      </p:to>
                                    </p:set>
                                    <p:animEffect transition="in" filter="wipe(down)">
                                      <p:cBhvr>
                                        <p:cTn id="7" dur="500"/>
                                        <p:tgtEl>
                                          <p:spTgt spid="6148">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148">
                                            <p:txEl>
                                              <p:pRg st="3" end="3"/>
                                            </p:txEl>
                                          </p:spTgt>
                                        </p:tgtEl>
                                        <p:attrNameLst>
                                          <p:attrName>style.visibility</p:attrName>
                                        </p:attrNameLst>
                                      </p:cBhvr>
                                      <p:to>
                                        <p:strVal val="visible"/>
                                      </p:to>
                                    </p:set>
                                    <p:animEffect transition="in" filter="wipe(down)">
                                      <p:cBhvr>
                                        <p:cTn id="10" dur="500"/>
                                        <p:tgtEl>
                                          <p:spTgt spid="6148">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148">
                                            <p:txEl>
                                              <p:pRg st="4" end="4"/>
                                            </p:txEl>
                                          </p:spTgt>
                                        </p:tgtEl>
                                        <p:attrNameLst>
                                          <p:attrName>style.visibility</p:attrName>
                                        </p:attrNameLst>
                                      </p:cBhvr>
                                      <p:to>
                                        <p:strVal val="visible"/>
                                      </p:to>
                                    </p:set>
                                    <p:animEffect transition="in" filter="wipe(down)">
                                      <p:cBhvr>
                                        <p:cTn id="15" dur="500"/>
                                        <p:tgtEl>
                                          <p:spTgt spid="6148">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148">
                                            <p:txEl>
                                              <p:pRg st="5" end="5"/>
                                            </p:txEl>
                                          </p:spTgt>
                                        </p:tgtEl>
                                        <p:attrNameLst>
                                          <p:attrName>style.visibility</p:attrName>
                                        </p:attrNameLst>
                                      </p:cBhvr>
                                      <p:to>
                                        <p:strVal val="visible"/>
                                      </p:to>
                                    </p:set>
                                    <p:animEffect transition="in" filter="wipe(down)">
                                      <p:cBhvr>
                                        <p:cTn id="20" dur="500"/>
                                        <p:tgtEl>
                                          <p:spTgt spid="6148">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148">
                                            <p:txEl>
                                              <p:pRg st="6" end="6"/>
                                            </p:txEl>
                                          </p:spTgt>
                                        </p:tgtEl>
                                        <p:attrNameLst>
                                          <p:attrName>style.visibility</p:attrName>
                                        </p:attrNameLst>
                                      </p:cBhvr>
                                      <p:to>
                                        <p:strVal val="visible"/>
                                      </p:to>
                                    </p:set>
                                    <p:animEffect transition="in" filter="wipe(down)">
                                      <p:cBhvr>
                                        <p:cTn id="25" dur="500"/>
                                        <p:tgtEl>
                                          <p:spTgt spid="6148">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14908"/>
            <a:ext cx="9144000" cy="1077218"/>
          </a:xfrm>
        </p:spPr>
        <p:txBody>
          <a:bodyPr/>
          <a:lstStyle/>
          <a:p>
            <a:r>
              <a:rPr lang="en-US" dirty="0"/>
              <a:t>Average Speed</a:t>
            </a:r>
            <a:br>
              <a:rPr lang="en-US" dirty="0"/>
            </a:br>
            <a:r>
              <a:rPr lang="en-US" dirty="0"/>
              <a:t>CHECK YOUR NEIGHBOR</a:t>
            </a:r>
          </a:p>
        </p:txBody>
      </p:sp>
      <p:sp>
        <p:nvSpPr>
          <p:cNvPr id="214018" name="Rectangle 3"/>
          <p:cNvSpPr>
            <a:spLocks noGrp="1" noChangeArrowheads="1"/>
          </p:cNvSpPr>
          <p:nvPr>
            <p:ph idx="4294967295"/>
          </p:nvPr>
        </p:nvSpPr>
        <p:spPr>
          <a:xfrm>
            <a:off x="365125" y="1957255"/>
            <a:ext cx="8229600" cy="3071946"/>
          </a:xfrm>
        </p:spPr>
        <p:txBody>
          <a:bodyPr/>
          <a:lstStyle/>
          <a:p>
            <a:pPr marL="0" indent="0">
              <a:spcAft>
                <a:spcPts val="2900"/>
              </a:spcAft>
              <a:buNone/>
            </a:pPr>
            <a:r>
              <a:rPr lang="en-US" sz="2000" dirty="0"/>
              <a:t>The average speed of driving 30 km in 1 hour is the same as the average speed of driving</a:t>
            </a:r>
          </a:p>
          <a:p>
            <a:pPr marL="514350" indent="-514350">
              <a:buFont typeface="+mj-lt"/>
              <a:buAutoNum type="alphaUcPeriod"/>
            </a:pPr>
            <a:r>
              <a:rPr lang="en-US" sz="2000" dirty="0"/>
              <a:t>30 km in 1/2 hour.</a:t>
            </a:r>
          </a:p>
          <a:p>
            <a:pPr marL="514350" indent="-514350">
              <a:buFont typeface="+mj-lt"/>
              <a:buAutoNum type="alphaUcPeriod"/>
            </a:pPr>
            <a:r>
              <a:rPr lang="en-US" sz="2000" dirty="0"/>
              <a:t>30 km in 2 hours. </a:t>
            </a:r>
          </a:p>
          <a:p>
            <a:pPr marL="514350" indent="-514350">
              <a:buFont typeface="+mj-lt"/>
              <a:buAutoNum type="alphaUcPeriod"/>
            </a:pPr>
            <a:r>
              <a:rPr lang="en-US" sz="2000" dirty="0"/>
              <a:t>60 km in 1/2 hour.</a:t>
            </a:r>
          </a:p>
          <a:p>
            <a:pPr marL="514350" indent="-514350">
              <a:buFont typeface="+mj-lt"/>
              <a:buAutoNum type="alphaUcPeriod"/>
            </a:pPr>
            <a:r>
              <a:rPr lang="en-US" sz="2000" dirty="0"/>
              <a:t>60 km in 2 hours.</a:t>
            </a:r>
          </a:p>
        </p:txBody>
      </p:sp>
    </p:spTree>
    <p:extLst>
      <p:ext uri="{BB962C8B-B14F-4D97-AF65-F5344CB8AC3E}">
        <p14:creationId xmlns:p14="http://schemas.microsoft.com/office/powerpoint/2010/main" val="476070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14908"/>
            <a:ext cx="9144000" cy="904070"/>
          </a:xfrm>
        </p:spPr>
        <p:txBody>
          <a:bodyPr/>
          <a:lstStyle/>
          <a:p>
            <a:r>
              <a:rPr lang="en-US" dirty="0"/>
              <a:t>Average Speed</a:t>
            </a:r>
            <a:br>
              <a:rPr lang="en-US" dirty="0"/>
            </a:br>
            <a:r>
              <a:rPr lang="en-US" dirty="0"/>
              <a:t>CHECK YOUR ANSWER </a:t>
            </a:r>
          </a:p>
        </p:txBody>
      </p:sp>
      <p:sp>
        <p:nvSpPr>
          <p:cNvPr id="2" name="Text Placeholder 1"/>
          <p:cNvSpPr>
            <a:spLocks noGrp="1"/>
          </p:cNvSpPr>
          <p:nvPr>
            <p:ph type="body" sz="quarter" idx="11"/>
          </p:nvPr>
        </p:nvSpPr>
        <p:spPr>
          <a:xfrm>
            <a:off x="406406" y="2001379"/>
            <a:ext cx="7874000" cy="1842821"/>
          </a:xfrm>
        </p:spPr>
        <p:txBody>
          <a:bodyPr/>
          <a:lstStyle/>
          <a:p>
            <a:pPr>
              <a:spcAft>
                <a:spcPts val="2900"/>
              </a:spcAft>
            </a:pPr>
            <a:r>
              <a:rPr lang="en-US" dirty="0"/>
              <a:t>The average speed of driving 30 km in 1 hour is the same as the average speed of driving</a:t>
            </a:r>
          </a:p>
          <a:p>
            <a:pPr marL="514350" indent="-514350">
              <a:spcAft>
                <a:spcPts val="2900"/>
              </a:spcAft>
              <a:buFont typeface="+mj-lt"/>
              <a:buAutoNum type="alphaUcPeriod" startAt="4"/>
            </a:pPr>
            <a:r>
              <a:rPr lang="en-US" b="1" dirty="0"/>
              <a:t>60 km in 2 hours.</a:t>
            </a:r>
          </a:p>
        </p:txBody>
      </p:sp>
      <p:sp>
        <p:nvSpPr>
          <p:cNvPr id="3" name="Content Placeholder 2"/>
          <p:cNvSpPr>
            <a:spLocks noGrp="1"/>
          </p:cNvSpPr>
          <p:nvPr>
            <p:ph sz="quarter" idx="12"/>
          </p:nvPr>
        </p:nvSpPr>
        <p:spPr>
          <a:xfrm>
            <a:off x="428739" y="3715119"/>
            <a:ext cx="8351838" cy="1897062"/>
          </a:xfrm>
        </p:spPr>
        <p:txBody>
          <a:bodyPr/>
          <a:lstStyle/>
          <a:p>
            <a:r>
              <a:rPr lang="en-US" b="1" dirty="0"/>
              <a:t>Explanation:</a:t>
            </a:r>
          </a:p>
          <a:p>
            <a:r>
              <a:rPr lang="en-US" dirty="0"/>
              <a:t>Average speed = total distance / time</a:t>
            </a:r>
            <a:br>
              <a:rPr lang="en-US" dirty="0"/>
            </a:br>
            <a:r>
              <a:rPr lang="en-US" dirty="0"/>
              <a:t>So, average speed = 30 km / 1 h = 30 km/h.</a:t>
            </a:r>
          </a:p>
          <a:p>
            <a:pPr>
              <a:spcBef>
                <a:spcPts val="420"/>
              </a:spcBef>
            </a:pPr>
            <a:r>
              <a:rPr lang="en-US" dirty="0"/>
              <a:t>Now, if we drive 60 km in 2 hours:</a:t>
            </a:r>
            <a:br>
              <a:rPr lang="en-US" dirty="0"/>
            </a:br>
            <a:r>
              <a:rPr lang="en-US" dirty="0"/>
              <a:t>Average speed = 60 km / 2 h = 30 km/h</a:t>
            </a:r>
          </a:p>
          <a:p>
            <a:endParaRPr lang="en-US" dirty="0"/>
          </a:p>
        </p:txBody>
      </p:sp>
      <p:pic>
        <p:nvPicPr>
          <p:cNvPr id="5" name="Picture 4" descr="Reversible arrow showing that the average speeds are"/>
          <p:cNvPicPr>
            <a:picLocks noChangeAspect="1"/>
          </p:cNvPicPr>
          <p:nvPr/>
        </p:nvPicPr>
        <p:blipFill>
          <a:blip r:embed="rId3"/>
          <a:stretch>
            <a:fillRect/>
          </a:stretch>
        </p:blipFill>
        <p:spPr>
          <a:xfrm>
            <a:off x="5422231" y="4429774"/>
            <a:ext cx="684046" cy="1000125"/>
          </a:xfrm>
          <a:prstGeom prst="rect">
            <a:avLst/>
          </a:prstGeom>
        </p:spPr>
      </p:pic>
      <p:sp>
        <p:nvSpPr>
          <p:cNvPr id="214018" name="Rectangle 3"/>
          <p:cNvSpPr>
            <a:spLocks noGrp="1" noChangeArrowheads="1"/>
          </p:cNvSpPr>
          <p:nvPr>
            <p:ph type="body" sz="quarter" idx="10"/>
          </p:nvPr>
        </p:nvSpPr>
        <p:spPr>
          <a:xfrm>
            <a:off x="6128610" y="4707174"/>
            <a:ext cx="1160462" cy="449263"/>
          </a:xfrm>
        </p:spPr>
        <p:txBody>
          <a:bodyPr/>
          <a:lstStyle/>
          <a:p>
            <a:pPr>
              <a:spcAft>
                <a:spcPts val="2900"/>
              </a:spcAft>
            </a:pPr>
            <a:r>
              <a:rPr lang="en-US" dirty="0"/>
              <a:t>Same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Instantaneous </a:t>
            </a:r>
            <a:r>
              <a:rPr lang="en-US" dirty="0" smtClean="0"/>
              <a:t>Speed</a:t>
            </a:r>
            <a:r>
              <a:rPr lang="en-US" sz="800" dirty="0" smtClean="0"/>
              <a:t>1BHCP</a:t>
            </a:r>
            <a:endParaRPr lang="en-US" dirty="0"/>
          </a:p>
        </p:txBody>
      </p:sp>
      <p:sp>
        <p:nvSpPr>
          <p:cNvPr id="184323" name="Rectangle 3"/>
          <p:cNvSpPr>
            <a:spLocks noGrp="1" noChangeArrowheads="1"/>
          </p:cNvSpPr>
          <p:nvPr>
            <p:ph idx="4294967295"/>
          </p:nvPr>
        </p:nvSpPr>
        <p:spPr>
          <a:xfrm>
            <a:off x="365125" y="1957254"/>
            <a:ext cx="8229600" cy="4653915"/>
          </a:xfrm>
        </p:spPr>
        <p:txBody>
          <a:bodyPr/>
          <a:lstStyle/>
          <a:p>
            <a:r>
              <a:rPr lang="en-US" dirty="0"/>
              <a:t>Instantaneous speed is the speed at any instant</a:t>
            </a:r>
            <a:r>
              <a:rPr lang="en-US" dirty="0" smtClean="0"/>
              <a:t>.</a:t>
            </a:r>
            <a:endParaRPr lang="en-US" dirty="0"/>
          </a:p>
          <a:p>
            <a:r>
              <a:rPr lang="en-US" dirty="0"/>
              <a:t>Example: </a:t>
            </a:r>
          </a:p>
          <a:p>
            <a:pPr lvl="1"/>
            <a:r>
              <a:rPr lang="en-US" dirty="0"/>
              <a:t>When you ride in your car, you may speed up and slow down with speed at any instant that is normally quite different than your average speed. </a:t>
            </a:r>
          </a:p>
          <a:p>
            <a:pPr lvl="1"/>
            <a:r>
              <a:rPr lang="en-US" dirty="0"/>
              <a:t>Your instantaneous speed is given by your speedometer.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animEffect transition="in" filter="circle(in)">
                                      <p:cBhvr>
                                        <p:cTn id="7" dur="2000"/>
                                        <p:tgtEl>
                                          <p:spTgt spid="18432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84323">
                                            <p:txEl>
                                              <p:pRg st="1" end="1"/>
                                            </p:txEl>
                                          </p:spTgt>
                                        </p:tgtEl>
                                        <p:attrNameLst>
                                          <p:attrName>style.visibility</p:attrName>
                                        </p:attrNameLst>
                                      </p:cBhvr>
                                      <p:to>
                                        <p:strVal val="visible"/>
                                      </p:to>
                                    </p:set>
                                    <p:animEffect transition="in" filter="circle(in)">
                                      <p:cBhvr>
                                        <p:cTn id="10" dur="2000"/>
                                        <p:tgtEl>
                                          <p:spTgt spid="18432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184323">
                                            <p:txEl>
                                              <p:pRg st="2" end="2"/>
                                            </p:txEl>
                                          </p:spTgt>
                                        </p:tgtEl>
                                        <p:attrNameLst>
                                          <p:attrName>style.visibility</p:attrName>
                                        </p:attrNameLst>
                                      </p:cBhvr>
                                      <p:to>
                                        <p:strVal val="visible"/>
                                      </p:to>
                                    </p:set>
                                    <p:animEffect transition="in" filter="circle(in)">
                                      <p:cBhvr>
                                        <p:cTn id="13" dur="2000"/>
                                        <p:tgtEl>
                                          <p:spTgt spid="18432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84323">
                                            <p:txEl>
                                              <p:pRg st="3" end="3"/>
                                            </p:txEl>
                                          </p:spTgt>
                                        </p:tgtEl>
                                        <p:attrNameLst>
                                          <p:attrName>style.visibility</p:attrName>
                                        </p:attrNameLst>
                                      </p:cBhvr>
                                      <p:to>
                                        <p:strVal val="visible"/>
                                      </p:to>
                                    </p:set>
                                    <p:animEffect transition="in" filter="circle(in)">
                                      <p:cBhvr>
                                        <p:cTn id="18" dur="2000"/>
                                        <p:tgtEl>
                                          <p:spTgt spid="1843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3640</TotalTime>
  <Words>1463</Words>
  <Application>Microsoft Office PowerPoint</Application>
  <PresentationFormat>On-screen Show (4:3)</PresentationFormat>
  <Paragraphs>229</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HA5Lect_template</vt:lpstr>
      <vt:lpstr>Chapter 3: Linear Motion</vt:lpstr>
      <vt:lpstr>This lecture will help you understand:</vt:lpstr>
      <vt:lpstr>Motion Is Relative</vt:lpstr>
      <vt:lpstr>Speed</vt:lpstr>
      <vt:lpstr>Average Speed</vt:lpstr>
      <vt:lpstr>Motion Is Relative2B 1A 2A 4A</vt:lpstr>
      <vt:lpstr>Average Speed CHECK YOUR NEIGHBOR</vt:lpstr>
      <vt:lpstr>Average Speed CHECK YOUR ANSWER </vt:lpstr>
      <vt:lpstr>Instantaneous Speed1BHCP</vt:lpstr>
      <vt:lpstr>Velocity</vt:lpstr>
      <vt:lpstr>Speed and Velocity</vt:lpstr>
      <vt:lpstr>Acceleration</vt:lpstr>
      <vt:lpstr>Acceleration, Continued2A</vt:lpstr>
      <vt:lpstr>Acceleration, Continued-11A 4A </vt:lpstr>
      <vt:lpstr>Acceleration CHECK YOUR NEIGHBOR </vt:lpstr>
      <vt:lpstr>Acceleration CHECK YOUR ANSWER</vt:lpstr>
      <vt:lpstr>Acceleration CHECK YOUR NEIGHBOR, Continued</vt:lpstr>
      <vt:lpstr>Acceleration CHECK YOUR ANSWER, Continued</vt:lpstr>
      <vt:lpstr>Acceleration, Continued-2</vt:lpstr>
      <vt:lpstr>Free Fall</vt:lpstr>
      <vt:lpstr>Free Fall—How Fast?1A 1B 2B </vt:lpstr>
      <vt:lpstr>Free Fall—How Fast? CHECK YOUR NEIGHBOR </vt:lpstr>
      <vt:lpstr>Free Fall—How Fast? CHECK YOUR ANSWER </vt:lpstr>
      <vt:lpstr>Free Fall—How Far?</vt:lpstr>
      <vt:lpstr>Free Fall—How Far? CHECK YOUR NEIGHBOR </vt:lpstr>
      <vt:lpstr>Free Fall—How Far? CHECK YOUR ANSWER </vt:lpstr>
      <vt:lpstr>Vectors CHECK YOUR NEIGHBOR </vt:lpstr>
      <vt:lpstr>Vectors CHECK YOUR NEIGHBOR </vt:lpstr>
      <vt:lpstr>Vectors CHECK YOUR ANSWER </vt:lpstr>
      <vt:lpstr>Vectors CHECK YOUR NEIGHBOR, Continued </vt:lpstr>
      <vt:lpstr>Vectors CHECK YOUR ANSWER, Continued </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Linear Motion</dc:title>
  <dc:creator>R U</dc:creator>
  <cp:lastModifiedBy>anicolello</cp:lastModifiedBy>
  <cp:revision>246</cp:revision>
  <dcterms:created xsi:type="dcterms:W3CDTF">2007-09-26T05:29:17Z</dcterms:created>
  <dcterms:modified xsi:type="dcterms:W3CDTF">2019-11-18T13:29:27Z</dcterms:modified>
</cp:coreProperties>
</file>